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91269" r:id="rId1"/>
    <p:sldMasterId id="2147491281" r:id="rId2"/>
  </p:sldMasterIdLst>
  <p:notesMasterIdLst>
    <p:notesMasterId r:id="rId58"/>
  </p:notesMasterIdLst>
  <p:handoutMasterIdLst>
    <p:handoutMasterId r:id="rId59"/>
  </p:handoutMasterIdLst>
  <p:sldIdLst>
    <p:sldId id="1572" r:id="rId3"/>
    <p:sldId id="1567" r:id="rId4"/>
    <p:sldId id="1596" r:id="rId5"/>
    <p:sldId id="1591" r:id="rId6"/>
    <p:sldId id="1594" r:id="rId7"/>
    <p:sldId id="1593" r:id="rId8"/>
    <p:sldId id="1623" r:id="rId9"/>
    <p:sldId id="1598" r:id="rId10"/>
    <p:sldId id="1592" r:id="rId11"/>
    <p:sldId id="1490" r:id="rId12"/>
    <p:sldId id="1573" r:id="rId13"/>
    <p:sldId id="1605" r:id="rId14"/>
    <p:sldId id="1606" r:id="rId15"/>
    <p:sldId id="1577" r:id="rId16"/>
    <p:sldId id="1608" r:id="rId17"/>
    <p:sldId id="1590" r:id="rId18"/>
    <p:sldId id="1609" r:id="rId19"/>
    <p:sldId id="1610" r:id="rId20"/>
    <p:sldId id="1541" r:id="rId21"/>
    <p:sldId id="1542" r:id="rId22"/>
    <p:sldId id="1611" r:id="rId23"/>
    <p:sldId id="1544" r:id="rId24"/>
    <p:sldId id="1612" r:id="rId25"/>
    <p:sldId id="1613" r:id="rId26"/>
    <p:sldId id="1581" r:id="rId27"/>
    <p:sldId id="1614" r:id="rId28"/>
    <p:sldId id="1624" r:id="rId29"/>
    <p:sldId id="1597" r:id="rId30"/>
    <p:sldId id="1616" r:id="rId31"/>
    <p:sldId id="1617" r:id="rId32"/>
    <p:sldId id="1445" r:id="rId33"/>
    <p:sldId id="1446" r:id="rId34"/>
    <p:sldId id="1554" r:id="rId35"/>
    <p:sldId id="1447" r:id="rId36"/>
    <p:sldId id="1625" r:id="rId37"/>
    <p:sldId id="1513" r:id="rId38"/>
    <p:sldId id="1618" r:id="rId39"/>
    <p:sldId id="1476" r:id="rId40"/>
    <p:sldId id="1477" r:id="rId41"/>
    <p:sldId id="1619" r:id="rId42"/>
    <p:sldId id="1626" r:id="rId43"/>
    <p:sldId id="1602" r:id="rId44"/>
    <p:sldId id="1627" r:id="rId45"/>
    <p:sldId id="1604" r:id="rId46"/>
    <p:sldId id="1628" r:id="rId47"/>
    <p:sldId id="1501" r:id="rId48"/>
    <p:sldId id="1629" r:id="rId49"/>
    <p:sldId id="1599" r:id="rId50"/>
    <p:sldId id="1622" r:id="rId51"/>
    <p:sldId id="1528" r:id="rId52"/>
    <p:sldId id="1503" r:id="rId53"/>
    <p:sldId id="1565" r:id="rId54"/>
    <p:sldId id="1504" r:id="rId55"/>
    <p:sldId id="1505" r:id="rId56"/>
    <p:sldId id="1514" r:id="rId5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2"/>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2"/>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2"/>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2"/>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2"/>
        </a:solidFill>
        <a:latin typeface="Arial" pitchFamily="34" charset="0"/>
        <a:ea typeface="+mn-ea"/>
        <a:cs typeface="+mn-cs"/>
      </a:defRPr>
    </a:lvl5pPr>
    <a:lvl6pPr marL="2286000" algn="l" defTabSz="914400" rtl="0" eaLnBrk="1" latinLnBrk="0" hangingPunct="1">
      <a:defRPr sz="2400" kern="1200">
        <a:solidFill>
          <a:schemeClr val="tx2"/>
        </a:solidFill>
        <a:latin typeface="Arial" pitchFamily="34" charset="0"/>
        <a:ea typeface="+mn-ea"/>
        <a:cs typeface="+mn-cs"/>
      </a:defRPr>
    </a:lvl6pPr>
    <a:lvl7pPr marL="2743200" algn="l" defTabSz="914400" rtl="0" eaLnBrk="1" latinLnBrk="0" hangingPunct="1">
      <a:defRPr sz="2400" kern="1200">
        <a:solidFill>
          <a:schemeClr val="tx2"/>
        </a:solidFill>
        <a:latin typeface="Arial" pitchFamily="34" charset="0"/>
        <a:ea typeface="+mn-ea"/>
        <a:cs typeface="+mn-cs"/>
      </a:defRPr>
    </a:lvl7pPr>
    <a:lvl8pPr marL="3200400" algn="l" defTabSz="914400" rtl="0" eaLnBrk="1" latinLnBrk="0" hangingPunct="1">
      <a:defRPr sz="2400" kern="1200">
        <a:solidFill>
          <a:schemeClr val="tx2"/>
        </a:solidFill>
        <a:latin typeface="Arial" pitchFamily="34" charset="0"/>
        <a:ea typeface="+mn-ea"/>
        <a:cs typeface="+mn-cs"/>
      </a:defRPr>
    </a:lvl8pPr>
    <a:lvl9pPr marL="3657600" algn="l" defTabSz="914400" rtl="0" eaLnBrk="1" latinLnBrk="0" hangingPunct="1">
      <a:defRPr sz="2400" kern="1200">
        <a:solidFill>
          <a:schemeClr val="tx2"/>
        </a:solidFill>
        <a:latin typeface="Arial" pitchFamily="34" charset="0"/>
        <a:ea typeface="+mn-ea"/>
        <a:cs typeface="+mn-cs"/>
      </a:defRPr>
    </a:lvl9pPr>
  </p:defaultTextStyle>
  <p:extLst>
    <p:ext uri="{521415D9-36F7-43E2-AB2F-B90AF26B5E84}">
      <p14:sectionLst xmlns:p14="http://schemas.microsoft.com/office/powerpoint/2010/main">
        <p14:section name="Default Section" id="{874D65D3-839D-4693-B046-E463988BD716}">
          <p14:sldIdLst>
            <p14:sldId id="1572"/>
            <p14:sldId id="1567"/>
            <p14:sldId id="1596"/>
            <p14:sldId id="1591"/>
            <p14:sldId id="1594"/>
            <p14:sldId id="1593"/>
            <p14:sldId id="1623"/>
            <p14:sldId id="1598"/>
            <p14:sldId id="1592"/>
            <p14:sldId id="1490"/>
            <p14:sldId id="1573"/>
            <p14:sldId id="1605"/>
            <p14:sldId id="1606"/>
            <p14:sldId id="1577"/>
            <p14:sldId id="1608"/>
            <p14:sldId id="1590"/>
            <p14:sldId id="1609"/>
            <p14:sldId id="1610"/>
            <p14:sldId id="1541"/>
            <p14:sldId id="1542"/>
            <p14:sldId id="1611"/>
            <p14:sldId id="1544"/>
            <p14:sldId id="1612"/>
            <p14:sldId id="1613"/>
            <p14:sldId id="1581"/>
            <p14:sldId id="1614"/>
            <p14:sldId id="1624"/>
            <p14:sldId id="1597"/>
            <p14:sldId id="1616"/>
            <p14:sldId id="1617"/>
            <p14:sldId id="1445"/>
            <p14:sldId id="1446"/>
            <p14:sldId id="1554"/>
            <p14:sldId id="1447"/>
            <p14:sldId id="1625"/>
            <p14:sldId id="1513"/>
            <p14:sldId id="1618"/>
            <p14:sldId id="1476"/>
            <p14:sldId id="1477"/>
            <p14:sldId id="1619"/>
            <p14:sldId id="1626"/>
            <p14:sldId id="1602"/>
            <p14:sldId id="1627"/>
            <p14:sldId id="1604"/>
            <p14:sldId id="1628"/>
            <p14:sldId id="1501"/>
            <p14:sldId id="1629"/>
            <p14:sldId id="1599"/>
            <p14:sldId id="1622"/>
            <p14:sldId id="1528"/>
            <p14:sldId id="1503"/>
            <p14:sldId id="1565"/>
            <p14:sldId id="1504"/>
            <p14:sldId id="1505"/>
            <p14:sldId id="151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4456"/>
    <a:srgbClr val="FFFFFF"/>
    <a:srgbClr val="438086"/>
    <a:srgbClr val="FF0000"/>
    <a:srgbClr val="F541D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9771" autoAdjust="0"/>
  </p:normalViewPr>
  <p:slideViewPr>
    <p:cSldViewPr>
      <p:cViewPr varScale="1">
        <p:scale>
          <a:sx n="88" d="100"/>
          <a:sy n="88" d="100"/>
        </p:scale>
        <p:origin x="-1392" y="-102"/>
      </p:cViewPr>
      <p:guideLst>
        <p:guide orient="horz" pos="2160"/>
        <p:guide pos="2880"/>
      </p:guideLst>
    </p:cSldViewPr>
  </p:slideViewPr>
  <p:outlineViewPr>
    <p:cViewPr>
      <p:scale>
        <a:sx n="33" d="100"/>
        <a:sy n="33" d="100"/>
      </p:scale>
      <p:origin x="246" y="1497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2" d="100"/>
          <a:sy n="82" d="100"/>
        </p:scale>
        <p:origin x="-234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505200" y="8458200"/>
            <a:ext cx="3038475" cy="465138"/>
          </a:xfrm>
          <a:prstGeom prst="rect">
            <a:avLst/>
          </a:prstGeom>
        </p:spPr>
        <p:txBody>
          <a:bodyPr vert="horz" lIns="91440" tIns="45720" rIns="91440" bIns="45720" rtlCol="0" anchor="b"/>
          <a:lstStyle>
            <a:lvl1pPr algn="r">
              <a:defRPr sz="1200"/>
            </a:lvl1pPr>
          </a:lstStyle>
          <a:p>
            <a:fld id="{39BEEE85-CB6E-4215-A61D-0EBF8E340FE3}" type="slidenum">
              <a:rPr lang="en-US" smtClean="0"/>
              <a:t>‹#›</a:t>
            </a:fld>
            <a:endParaRPr lang="en-US" dirty="0"/>
          </a:p>
        </p:txBody>
      </p:sp>
    </p:spTree>
    <p:extLst>
      <p:ext uri="{BB962C8B-B14F-4D97-AF65-F5344CB8AC3E}">
        <p14:creationId xmlns:p14="http://schemas.microsoft.com/office/powerpoint/2010/main" val="1591814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Arial" pitchFamily="34" charset="0"/>
              </a:defRPr>
            </a:lvl1pPr>
          </a:lstStyle>
          <a:p>
            <a:pPr>
              <a:defRPr/>
            </a:pPr>
            <a:endParaRPr lang="en-US" dirty="0"/>
          </a:p>
        </p:txBody>
      </p:sp>
      <p:sp>
        <p:nvSpPr>
          <p:cNvPr id="6451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34"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Arial" pitchFamily="34" charset="0"/>
              </a:defRPr>
            </a:lvl1pPr>
          </a:lstStyle>
          <a:p>
            <a:pPr>
              <a:defRPr/>
            </a:pPr>
            <a:endParaRPr lang="en-US" dirty="0"/>
          </a:p>
        </p:txBody>
      </p:sp>
      <p:sp>
        <p:nvSpPr>
          <p:cNvPr id="6451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A8DAEA85-8B68-4850-BD02-F1B3939DE268}" type="slidenum">
              <a:rPr lang="en-US" altLang="en-US"/>
              <a:pPr/>
              <a:t>‹#›</a:t>
            </a:fld>
            <a:endParaRPr lang="en-US" altLang="en-US" dirty="0"/>
          </a:p>
        </p:txBody>
      </p:sp>
    </p:spTree>
    <p:extLst>
      <p:ext uri="{BB962C8B-B14F-4D97-AF65-F5344CB8AC3E}">
        <p14:creationId xmlns:p14="http://schemas.microsoft.com/office/powerpoint/2010/main" val="1993265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81100" y="696913"/>
            <a:ext cx="4648200" cy="348615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Add data from iatrogenic malnutrition slides</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CFA87B53-6E69-43B1-ABB6-DBF2B0DA61F9}" type="slidenum">
              <a:rPr lang="en-US" altLang="en-US" sz="1200"/>
              <a:pPr/>
              <a:t>1</a:t>
            </a:fld>
            <a:endParaRPr lang="en-US" altLang="en-US" sz="1200" dirty="0"/>
          </a:p>
        </p:txBody>
      </p:sp>
    </p:spTree>
    <p:extLst>
      <p:ext uri="{BB962C8B-B14F-4D97-AF65-F5344CB8AC3E}">
        <p14:creationId xmlns:p14="http://schemas.microsoft.com/office/powerpoint/2010/main" val="285345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81100" y="696913"/>
            <a:ext cx="4648200" cy="3486150"/>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Relied on micro data plus antibiotics, no adjudication or explication how the presence or absence of infection was determined. Reported as number of infections per patient. </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2B12A589-0C9C-4308-939D-4F7BE1BCB9BC}" type="slidenum">
              <a:rPr lang="en-US" altLang="en-US" sz="1200"/>
              <a:pPr/>
              <a:t>15</a:t>
            </a:fld>
            <a:endParaRPr lang="en-US" altLang="en-US" sz="1200" dirty="0"/>
          </a:p>
        </p:txBody>
      </p:sp>
    </p:spTree>
    <p:extLst>
      <p:ext uri="{BB962C8B-B14F-4D97-AF65-F5344CB8AC3E}">
        <p14:creationId xmlns:p14="http://schemas.microsoft.com/office/powerpoint/2010/main" val="247753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81100" y="696913"/>
            <a:ext cx="4648200" cy="3486150"/>
          </a:xfrm>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Remove the 1/3-2/3 data</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C5A3C4A8-85BC-4BBF-9C63-3B734542CC23}" type="slidenum">
              <a:rPr lang="en-US" altLang="en-US" sz="1200">
                <a:solidFill>
                  <a:srgbClr val="000000"/>
                </a:solidFill>
              </a:rPr>
              <a:pPr/>
              <a:t>21</a:t>
            </a:fld>
            <a:endParaRPr lang="en-US" altLang="en-US" sz="1200" dirty="0">
              <a:solidFill>
                <a:srgbClr val="000000"/>
              </a:solidFill>
            </a:endParaRPr>
          </a:p>
        </p:txBody>
      </p:sp>
    </p:spTree>
    <p:extLst>
      <p:ext uri="{BB962C8B-B14F-4D97-AF65-F5344CB8AC3E}">
        <p14:creationId xmlns:p14="http://schemas.microsoft.com/office/powerpoint/2010/main" val="385329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81100" y="696913"/>
            <a:ext cx="4648200" cy="3486150"/>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BCCA28D3-5F15-461A-8FF8-BB65FD7696E7}" type="slidenum">
              <a:rPr lang="en-US" altLang="en-US" sz="1200">
                <a:solidFill>
                  <a:srgbClr val="1F497D"/>
                </a:solidFill>
              </a:rPr>
              <a:pPr/>
              <a:t>25</a:t>
            </a:fld>
            <a:endParaRPr lang="en-US" altLang="en-US" sz="1200" dirty="0">
              <a:solidFill>
                <a:srgbClr val="1F497D"/>
              </a:solidFill>
            </a:endParaRPr>
          </a:p>
        </p:txBody>
      </p:sp>
    </p:spTree>
    <p:extLst>
      <p:ext uri="{BB962C8B-B14F-4D97-AF65-F5344CB8AC3E}">
        <p14:creationId xmlns:p14="http://schemas.microsoft.com/office/powerpoint/2010/main" val="17571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81100" y="696913"/>
            <a:ext cx="4648200" cy="3486150"/>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9982771A-6C6F-4B4D-9E36-12EDE8F3EBFE}" type="slidenum">
              <a:rPr lang="en-US" altLang="en-US" sz="1200"/>
              <a:pPr/>
              <a:t>31</a:t>
            </a:fld>
            <a:endParaRPr lang="en-US" altLang="en-US" sz="1200" dirty="0"/>
          </a:p>
        </p:txBody>
      </p:sp>
      <p:sp>
        <p:nvSpPr>
          <p:cNvPr id="9011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endParaRPr lang="en-US" altLang="en-US" sz="1200" dirty="0"/>
          </a:p>
        </p:txBody>
      </p:sp>
    </p:spTree>
    <p:extLst>
      <p:ext uri="{BB962C8B-B14F-4D97-AF65-F5344CB8AC3E}">
        <p14:creationId xmlns:p14="http://schemas.microsoft.com/office/powerpoint/2010/main" val="476540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81100" y="696913"/>
            <a:ext cx="4648200" cy="3486150"/>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EB4475EA-2AB9-4916-90EF-038671D89844}" type="slidenum">
              <a:rPr lang="en-US" altLang="en-US" sz="1200"/>
              <a:pPr/>
              <a:t>32</a:t>
            </a:fld>
            <a:endParaRPr lang="en-US" altLang="en-US" sz="1200" dirty="0"/>
          </a:p>
        </p:txBody>
      </p:sp>
      <p:sp>
        <p:nvSpPr>
          <p:cNvPr id="9216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endParaRPr lang="en-US" altLang="en-US" sz="1200" dirty="0"/>
          </a:p>
        </p:txBody>
      </p:sp>
    </p:spTree>
    <p:extLst>
      <p:ext uri="{BB962C8B-B14F-4D97-AF65-F5344CB8AC3E}">
        <p14:creationId xmlns:p14="http://schemas.microsoft.com/office/powerpoint/2010/main" val="2414224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81100" y="696913"/>
            <a:ext cx="4648200" cy="3486150"/>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ADB282B8-7936-421E-98B3-4893CA96AC5B}" type="slidenum">
              <a:rPr lang="en-US" altLang="en-US" sz="1200"/>
              <a:pPr/>
              <a:t>34</a:t>
            </a:fld>
            <a:endParaRPr lang="en-US" altLang="en-US" sz="1200" dirty="0"/>
          </a:p>
        </p:txBody>
      </p:sp>
      <p:sp>
        <p:nvSpPr>
          <p:cNvPr id="9523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endParaRPr lang="en-US" altLang="en-US" sz="1200" dirty="0"/>
          </a:p>
        </p:txBody>
      </p:sp>
    </p:spTree>
    <p:extLst>
      <p:ext uri="{BB962C8B-B14F-4D97-AF65-F5344CB8AC3E}">
        <p14:creationId xmlns:p14="http://schemas.microsoft.com/office/powerpoint/2010/main" val="4030165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42B78085-2480-4BA3-8D28-BF73CE3EC02E}" type="slidenum">
              <a:rPr lang="en-US" altLang="en-US" sz="1200"/>
              <a:pPr/>
              <a:t>36</a:t>
            </a:fld>
            <a:endParaRPr lang="en-US" altLang="en-US" sz="1200" dirty="0"/>
          </a:p>
        </p:txBody>
      </p:sp>
      <p:sp>
        <p:nvSpPr>
          <p:cNvPr id="99331" name="Rectangle 2"/>
          <p:cNvSpPr>
            <a:spLocks noGrp="1" noRot="1" noChangeAspect="1" noChangeArrowheads="1" noTextEdit="1"/>
          </p:cNvSpPr>
          <p:nvPr>
            <p:ph type="sldImg"/>
          </p:nvPr>
        </p:nvSpPr>
        <p:spPr>
          <a:xfrm>
            <a:off x="1181100" y="696913"/>
            <a:ext cx="4648200" cy="348615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18209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81100" y="696913"/>
            <a:ext cx="4648200" cy="3486150"/>
          </a:xfrm>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Need picture of malnourshed child</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8CAB59E5-7270-4B1F-B5E4-B2C6773EA385}" type="slidenum">
              <a:rPr lang="en-US" altLang="en-US" sz="1200"/>
              <a:pPr/>
              <a:t>38</a:t>
            </a:fld>
            <a:endParaRPr lang="en-US" altLang="en-US" sz="1200" dirty="0"/>
          </a:p>
        </p:txBody>
      </p:sp>
    </p:spTree>
    <p:extLst>
      <p:ext uri="{BB962C8B-B14F-4D97-AF65-F5344CB8AC3E}">
        <p14:creationId xmlns:p14="http://schemas.microsoft.com/office/powerpoint/2010/main" val="65183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206500" y="704850"/>
            <a:ext cx="4597400" cy="3448050"/>
          </a:xfrm>
          <a:ln/>
        </p:spPr>
      </p:sp>
      <p:sp>
        <p:nvSpPr>
          <p:cNvPr id="111619" name="Rectangle 3"/>
          <p:cNvSpPr>
            <a:spLocks noGrp="1" noChangeArrowheads="1"/>
          </p:cNvSpPr>
          <p:nvPr>
            <p:ph type="body" idx="1"/>
          </p:nvPr>
        </p:nvSpPr>
        <p:spPr>
          <a:xfrm>
            <a:off x="934720" y="4386739"/>
            <a:ext cx="5140960" cy="4230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dirty="0"/>
          </a:p>
        </p:txBody>
      </p:sp>
    </p:spTree>
    <p:extLst>
      <p:ext uri="{BB962C8B-B14F-4D97-AF65-F5344CB8AC3E}">
        <p14:creationId xmlns:p14="http://schemas.microsoft.com/office/powerpoint/2010/main" val="58455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206500" y="704850"/>
            <a:ext cx="4597400" cy="3448050"/>
          </a:xfrm>
          <a:ln/>
        </p:spPr>
      </p:sp>
      <p:sp>
        <p:nvSpPr>
          <p:cNvPr id="119811" name="Rectangle 3"/>
          <p:cNvSpPr>
            <a:spLocks noGrp="1" noChangeArrowheads="1"/>
          </p:cNvSpPr>
          <p:nvPr>
            <p:ph type="body" idx="1"/>
          </p:nvPr>
        </p:nvSpPr>
        <p:spPr>
          <a:xfrm>
            <a:off x="934720" y="4386739"/>
            <a:ext cx="5140960" cy="4230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dirty="0"/>
          </a:p>
        </p:txBody>
      </p:sp>
    </p:spTree>
    <p:extLst>
      <p:ext uri="{BB962C8B-B14F-4D97-AF65-F5344CB8AC3E}">
        <p14:creationId xmlns:p14="http://schemas.microsoft.com/office/powerpoint/2010/main" val="411136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EA85-8B68-4850-BD02-F1B3939DE268}" type="slidenum">
              <a:rPr lang="en-US" altLang="en-US" smtClean="0"/>
              <a:pPr/>
              <a:t>2</a:t>
            </a:fld>
            <a:endParaRPr lang="en-US" altLang="en-US" dirty="0"/>
          </a:p>
        </p:txBody>
      </p:sp>
    </p:spTree>
    <p:extLst>
      <p:ext uri="{BB962C8B-B14F-4D97-AF65-F5344CB8AC3E}">
        <p14:creationId xmlns:p14="http://schemas.microsoft.com/office/powerpoint/2010/main" val="3669746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181100" y="696913"/>
            <a:ext cx="4648200" cy="3486150"/>
          </a:xfrm>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25762BBD-ED93-41B8-98AF-3F587E38B31E}" type="slidenum">
              <a:rPr lang="en-US" altLang="en-US" sz="1200"/>
              <a:pPr/>
              <a:t>55</a:t>
            </a:fld>
            <a:endParaRPr lang="en-US" altLang="en-US" sz="1200" dirty="0"/>
          </a:p>
        </p:txBody>
      </p:sp>
    </p:spTree>
    <p:extLst>
      <p:ext uri="{BB962C8B-B14F-4D97-AF65-F5344CB8AC3E}">
        <p14:creationId xmlns:p14="http://schemas.microsoft.com/office/powerpoint/2010/main" val="208147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233488" y="696913"/>
            <a:ext cx="4543425" cy="3408362"/>
          </a:xfrm>
          <a:no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5" name="Rectangle 3"/>
          <p:cNvSpPr>
            <a:spLocks noGrp="1" noChangeArrowheads="1"/>
          </p:cNvSpPr>
          <p:nvPr>
            <p:ph type="body" idx="1"/>
          </p:nvPr>
        </p:nvSpPr>
        <p:spPr>
          <a:xfrm>
            <a:off x="934720" y="4338320"/>
            <a:ext cx="5140960" cy="418338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en-US" altLang="en-US" sz="2400" dirty="0"/>
              <a:t>Since the beginning of time, controlled trials have been used to judge the efficacy of nutritional </a:t>
            </a:r>
            <a:r>
              <a:rPr lang="en-US" altLang="en-US" sz="2400" dirty="0" smtClean="0"/>
              <a:t>interventions:</a:t>
            </a:r>
            <a:endParaRPr lang="en-US" altLang="en-US" sz="2400" dirty="0"/>
          </a:p>
          <a:p>
            <a:pPr>
              <a:spcBef>
                <a:spcPct val="0"/>
              </a:spcBef>
            </a:pPr>
            <a:r>
              <a:rPr lang="en-US" altLang="en-US" sz="2400" dirty="0"/>
              <a:t>Daniel’s tory</a:t>
            </a:r>
          </a:p>
          <a:p>
            <a:pPr>
              <a:spcBef>
                <a:spcPct val="0"/>
              </a:spcBef>
            </a:pPr>
            <a:endParaRPr lang="en-US" altLang="en-US" sz="2400" dirty="0"/>
          </a:p>
          <a:p>
            <a:pPr>
              <a:spcBef>
                <a:spcPct val="0"/>
              </a:spcBef>
            </a:pPr>
            <a:r>
              <a:rPr lang="en-US" altLang="en-US" sz="2400" dirty="0"/>
              <a:t>however, not all studies are created equally.</a:t>
            </a:r>
          </a:p>
        </p:txBody>
      </p:sp>
    </p:spTree>
    <p:extLst>
      <p:ext uri="{BB962C8B-B14F-4D97-AF65-F5344CB8AC3E}">
        <p14:creationId xmlns:p14="http://schemas.microsoft.com/office/powerpoint/2010/main" val="80732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EA85-8B68-4850-BD02-F1B3939DE268}" type="slidenum">
              <a:rPr lang="en-US" altLang="en-US" smtClean="0"/>
              <a:pPr/>
              <a:t>4</a:t>
            </a:fld>
            <a:endParaRPr lang="en-US" altLang="en-US" dirty="0"/>
          </a:p>
        </p:txBody>
      </p:sp>
    </p:spTree>
    <p:extLst>
      <p:ext uri="{BB962C8B-B14F-4D97-AF65-F5344CB8AC3E}">
        <p14:creationId xmlns:p14="http://schemas.microsoft.com/office/powerpoint/2010/main" val="5513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35075" y="698500"/>
            <a:ext cx="4540250" cy="3405188"/>
          </a:xfrm>
          <a:noFill/>
          <a:ln w="12700"/>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7" name="Rectangle 3"/>
          <p:cNvSpPr>
            <a:spLocks noGrp="1" noChangeArrowheads="1"/>
          </p:cNvSpPr>
          <p:nvPr>
            <p:ph type="body" idx="1"/>
          </p:nvPr>
        </p:nvSpPr>
        <p:spPr>
          <a:xfrm>
            <a:off x="934720" y="4338320"/>
            <a:ext cx="5140960" cy="418338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24" tIns="46913" rIns="93824" bIns="46913"/>
          <a:lstStyle/>
          <a:p>
            <a:pPr eaLnBrk="1" hangingPunct="1"/>
            <a:endParaRPr lang="en-US" altLang="en-US" dirty="0" smtClean="0"/>
          </a:p>
        </p:txBody>
      </p:sp>
    </p:spTree>
    <p:extLst>
      <p:ext uri="{BB962C8B-B14F-4D97-AF65-F5344CB8AC3E}">
        <p14:creationId xmlns:p14="http://schemas.microsoft.com/office/powerpoint/2010/main" val="386897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r>
              <a:rPr lang="en-US" altLang="en-US" sz="1200" dirty="0"/>
              <a:t>October 9th, 2002</a:t>
            </a:r>
          </a:p>
        </p:txBody>
      </p:sp>
      <p:sp>
        <p:nvSpPr>
          <p:cNvPr id="542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r>
              <a:rPr lang="en-US" altLang="en-US" sz="1200" dirty="0"/>
              <a:t>Rupinder Dhaliwal, RD</a:t>
            </a:r>
          </a:p>
        </p:txBody>
      </p:sp>
      <p:sp>
        <p:nvSpPr>
          <p:cNvPr id="542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0EAD8E05-4F51-40A8-B848-DCE529DBF74E}" type="slidenum">
              <a:rPr lang="en-US" altLang="en-US" sz="1200"/>
              <a:pPr/>
              <a:t>6</a:t>
            </a:fld>
            <a:endParaRPr lang="en-US" altLang="en-US" sz="1200" dirty="0"/>
          </a:p>
        </p:txBody>
      </p:sp>
      <p:sp>
        <p:nvSpPr>
          <p:cNvPr id="54277" name="Rectangle 2"/>
          <p:cNvSpPr>
            <a:spLocks noGrp="1" noRot="1" noChangeAspect="1" noChangeArrowheads="1" noTextEdit="1"/>
          </p:cNvSpPr>
          <p:nvPr>
            <p:ph type="sldImg"/>
          </p:nvPr>
        </p:nvSpPr>
        <p:spPr>
          <a:xfrm>
            <a:off x="1266825" y="688975"/>
            <a:ext cx="4478338" cy="3359150"/>
          </a:xfrm>
          <a:ln w="12700"/>
        </p:spPr>
      </p:sp>
      <p:sp>
        <p:nvSpPr>
          <p:cNvPr id="54278" name="Rectangle 3"/>
          <p:cNvSpPr>
            <a:spLocks noGrp="1" noChangeArrowheads="1"/>
          </p:cNvSpPr>
          <p:nvPr>
            <p:ph type="body" idx="1"/>
          </p:nvPr>
        </p:nvSpPr>
        <p:spPr>
          <a:xfrm>
            <a:off x="934720" y="4276989"/>
            <a:ext cx="5140960" cy="41252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24" tIns="46913" rIns="93824" bIns="46913"/>
          <a:lstStyle/>
          <a:p>
            <a:endParaRPr lang="en-CA" altLang="en-US" dirty="0" smtClean="0"/>
          </a:p>
        </p:txBody>
      </p:sp>
    </p:spTree>
    <p:extLst>
      <p:ext uri="{BB962C8B-B14F-4D97-AF65-F5344CB8AC3E}">
        <p14:creationId xmlns:p14="http://schemas.microsoft.com/office/powerpoint/2010/main" val="31775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81100" y="696913"/>
            <a:ext cx="4648200" cy="348615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52DF3558-E41A-405D-93A5-A8E70DB3B9E3}" type="slidenum">
              <a:rPr lang="en-US" altLang="en-US" sz="1200">
                <a:solidFill>
                  <a:srgbClr val="1F497D"/>
                </a:solidFill>
              </a:rPr>
              <a:pPr/>
              <a:t>10</a:t>
            </a:fld>
            <a:endParaRPr lang="en-US" altLang="en-US" sz="1200" dirty="0">
              <a:solidFill>
                <a:srgbClr val="1F497D"/>
              </a:solidFill>
            </a:endParaRPr>
          </a:p>
        </p:txBody>
      </p:sp>
    </p:spTree>
    <p:extLst>
      <p:ext uri="{BB962C8B-B14F-4D97-AF65-F5344CB8AC3E}">
        <p14:creationId xmlns:p14="http://schemas.microsoft.com/office/powerpoint/2010/main" val="77760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81100" y="696913"/>
            <a:ext cx="4648200" cy="348615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A93A4999-0CBB-47A9-8E52-592F9E8F12FC}" type="slidenum">
              <a:rPr lang="en-US" altLang="en-US" sz="1200"/>
              <a:pPr/>
              <a:t>12</a:t>
            </a:fld>
            <a:endParaRPr lang="en-US" altLang="en-US" sz="1200" dirty="0"/>
          </a:p>
        </p:txBody>
      </p:sp>
      <p:sp>
        <p:nvSpPr>
          <p:cNvPr id="63493"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endParaRPr lang="en-US" altLang="en-US" sz="1200" dirty="0"/>
          </a:p>
        </p:txBody>
      </p:sp>
    </p:spTree>
    <p:extLst>
      <p:ext uri="{BB962C8B-B14F-4D97-AF65-F5344CB8AC3E}">
        <p14:creationId xmlns:p14="http://schemas.microsoft.com/office/powerpoint/2010/main" val="379263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81100" y="696913"/>
            <a:ext cx="4648200" cy="348615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fld id="{0F1D8A8D-AAEC-449F-BB47-AB7B478F22BB}" type="slidenum">
              <a:rPr lang="en-US" altLang="en-US" sz="1200"/>
              <a:pPr/>
              <a:t>13</a:t>
            </a:fld>
            <a:endParaRPr lang="en-US" altLang="en-US" sz="1200" dirty="0"/>
          </a:p>
        </p:txBody>
      </p:sp>
      <p:sp>
        <p:nvSpPr>
          <p:cNvPr id="6554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itchFamily="34" charset="0"/>
              </a:defRPr>
            </a:lvl1pPr>
            <a:lvl2pPr marL="757066" indent="-291179">
              <a:defRPr sz="2400">
                <a:solidFill>
                  <a:schemeClr val="tx2"/>
                </a:solidFill>
                <a:latin typeface="Arial" pitchFamily="34" charset="0"/>
              </a:defRPr>
            </a:lvl2pPr>
            <a:lvl3pPr marL="1164717" indent="-232943">
              <a:defRPr sz="2400">
                <a:solidFill>
                  <a:schemeClr val="tx2"/>
                </a:solidFill>
                <a:latin typeface="Arial" pitchFamily="34" charset="0"/>
              </a:defRPr>
            </a:lvl3pPr>
            <a:lvl4pPr marL="1630604" indent="-232943">
              <a:defRPr sz="2400">
                <a:solidFill>
                  <a:schemeClr val="tx2"/>
                </a:solidFill>
                <a:latin typeface="Arial" pitchFamily="34" charset="0"/>
              </a:defRPr>
            </a:lvl4pPr>
            <a:lvl5pPr marL="2096491" indent="-232943">
              <a:defRPr sz="2400">
                <a:solidFill>
                  <a:schemeClr val="tx2"/>
                </a:solidFill>
                <a:latin typeface="Arial" pitchFamily="34" charset="0"/>
              </a:defRPr>
            </a:lvl5pPr>
            <a:lvl6pPr marL="2562377" indent="-232943" eaLnBrk="0" fontAlgn="base" hangingPunct="0">
              <a:spcBef>
                <a:spcPct val="0"/>
              </a:spcBef>
              <a:spcAft>
                <a:spcPct val="0"/>
              </a:spcAft>
              <a:defRPr sz="2400">
                <a:solidFill>
                  <a:schemeClr val="tx2"/>
                </a:solidFill>
                <a:latin typeface="Arial" pitchFamily="34" charset="0"/>
              </a:defRPr>
            </a:lvl6pPr>
            <a:lvl7pPr marL="3028264" indent="-232943" eaLnBrk="0" fontAlgn="base" hangingPunct="0">
              <a:spcBef>
                <a:spcPct val="0"/>
              </a:spcBef>
              <a:spcAft>
                <a:spcPct val="0"/>
              </a:spcAft>
              <a:defRPr sz="2400">
                <a:solidFill>
                  <a:schemeClr val="tx2"/>
                </a:solidFill>
                <a:latin typeface="Arial" pitchFamily="34" charset="0"/>
              </a:defRPr>
            </a:lvl7pPr>
            <a:lvl8pPr marL="3494151" indent="-232943" eaLnBrk="0" fontAlgn="base" hangingPunct="0">
              <a:spcBef>
                <a:spcPct val="0"/>
              </a:spcBef>
              <a:spcAft>
                <a:spcPct val="0"/>
              </a:spcAft>
              <a:defRPr sz="2400">
                <a:solidFill>
                  <a:schemeClr val="tx2"/>
                </a:solidFill>
                <a:latin typeface="Arial" pitchFamily="34" charset="0"/>
              </a:defRPr>
            </a:lvl8pPr>
            <a:lvl9pPr marL="3960038" indent="-232943" eaLnBrk="0" fontAlgn="base" hangingPunct="0">
              <a:spcBef>
                <a:spcPct val="0"/>
              </a:spcBef>
              <a:spcAft>
                <a:spcPct val="0"/>
              </a:spcAft>
              <a:defRPr sz="2400">
                <a:solidFill>
                  <a:schemeClr val="tx2"/>
                </a:solidFill>
                <a:latin typeface="Arial" pitchFamily="34" charset="0"/>
              </a:defRPr>
            </a:lvl9pPr>
          </a:lstStyle>
          <a:p>
            <a:endParaRPr lang="en-US" altLang="en-US" sz="1200" dirty="0"/>
          </a:p>
        </p:txBody>
      </p:sp>
    </p:spTree>
    <p:extLst>
      <p:ext uri="{BB962C8B-B14F-4D97-AF65-F5344CB8AC3E}">
        <p14:creationId xmlns:p14="http://schemas.microsoft.com/office/powerpoint/2010/main" val="110347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15357620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14496533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9621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7340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61096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CB6F6E-EFBB-4B19-903D-44C1429DCAC5}" type="slidenum">
              <a:rPr lang="en-US" smtClean="0"/>
              <a:t>‹#›</a:t>
            </a:fld>
            <a:endParaRPr lang="en-US" dirty="0"/>
          </a:p>
        </p:txBody>
      </p:sp>
    </p:spTree>
    <p:extLst>
      <p:ext uri="{BB962C8B-B14F-4D97-AF65-F5344CB8AC3E}">
        <p14:creationId xmlns:p14="http://schemas.microsoft.com/office/powerpoint/2010/main" val="3237809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CB6F6E-EFBB-4B19-903D-44C1429DCAC5}" type="slidenum">
              <a:rPr lang="en-US" smtClean="0"/>
              <a:t>‹#›</a:t>
            </a:fld>
            <a:endParaRPr lang="en-US" dirty="0"/>
          </a:p>
        </p:txBody>
      </p:sp>
    </p:spTree>
    <p:extLst>
      <p:ext uri="{BB962C8B-B14F-4D97-AF65-F5344CB8AC3E}">
        <p14:creationId xmlns:p14="http://schemas.microsoft.com/office/powerpoint/2010/main" val="1672030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CB6F6E-EFBB-4B19-903D-44C1429DCAC5}" type="slidenum">
              <a:rPr lang="en-US" smtClean="0"/>
              <a:t>‹#›</a:t>
            </a:fld>
            <a:endParaRPr lang="en-US" dirty="0"/>
          </a:p>
        </p:txBody>
      </p:sp>
    </p:spTree>
    <p:extLst>
      <p:ext uri="{BB962C8B-B14F-4D97-AF65-F5344CB8AC3E}">
        <p14:creationId xmlns:p14="http://schemas.microsoft.com/office/powerpoint/2010/main" val="243431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CB6F6E-EFBB-4B19-903D-44C1429DCAC5}" type="slidenum">
              <a:rPr lang="en-US" smtClean="0"/>
              <a:t>‹#›</a:t>
            </a:fld>
            <a:endParaRPr lang="en-US" dirty="0"/>
          </a:p>
        </p:txBody>
      </p:sp>
    </p:spTree>
    <p:extLst>
      <p:ext uri="{BB962C8B-B14F-4D97-AF65-F5344CB8AC3E}">
        <p14:creationId xmlns:p14="http://schemas.microsoft.com/office/powerpoint/2010/main" val="2206660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CB6F6E-EFBB-4B19-903D-44C1429DCAC5}" type="slidenum">
              <a:rPr lang="en-US" smtClean="0"/>
              <a:t>‹#›</a:t>
            </a:fld>
            <a:endParaRPr lang="en-US" dirty="0"/>
          </a:p>
        </p:txBody>
      </p:sp>
    </p:spTree>
    <p:extLst>
      <p:ext uri="{BB962C8B-B14F-4D97-AF65-F5344CB8AC3E}">
        <p14:creationId xmlns:p14="http://schemas.microsoft.com/office/powerpoint/2010/main" val="1423065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CB6F6E-EFBB-4B19-903D-44C1429DCAC5}" type="slidenum">
              <a:rPr lang="en-US" smtClean="0"/>
              <a:t>‹#›</a:t>
            </a:fld>
            <a:endParaRPr lang="en-US" dirty="0"/>
          </a:p>
        </p:txBody>
      </p:sp>
    </p:spTree>
    <p:extLst>
      <p:ext uri="{BB962C8B-B14F-4D97-AF65-F5344CB8AC3E}">
        <p14:creationId xmlns:p14="http://schemas.microsoft.com/office/powerpoint/2010/main" val="3151647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CB6F6E-EFBB-4B19-903D-44C1429DCAC5}" type="slidenum">
              <a:rPr lang="en-US" smtClean="0"/>
              <a:t>‹#›</a:t>
            </a:fld>
            <a:endParaRPr lang="en-US" dirty="0"/>
          </a:p>
        </p:txBody>
      </p:sp>
    </p:spTree>
    <p:extLst>
      <p:ext uri="{BB962C8B-B14F-4D97-AF65-F5344CB8AC3E}">
        <p14:creationId xmlns:p14="http://schemas.microsoft.com/office/powerpoint/2010/main" val="1013607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CB6F6E-EFBB-4B19-903D-44C1429DCAC5}" type="slidenum">
              <a:rPr lang="en-US" smtClean="0"/>
              <a:t>‹#›</a:t>
            </a:fld>
            <a:endParaRPr lang="en-US" dirty="0"/>
          </a:p>
        </p:txBody>
      </p:sp>
    </p:spTree>
    <p:extLst>
      <p:ext uri="{BB962C8B-B14F-4D97-AF65-F5344CB8AC3E}">
        <p14:creationId xmlns:p14="http://schemas.microsoft.com/office/powerpoint/2010/main" val="195073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14455463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CB6F6E-EFBB-4B19-903D-44C1429DCAC5}" type="slidenum">
              <a:rPr lang="en-US" smtClean="0"/>
              <a:t>‹#›</a:t>
            </a:fld>
            <a:endParaRPr lang="en-US" dirty="0"/>
          </a:p>
        </p:txBody>
      </p:sp>
    </p:spTree>
    <p:extLst>
      <p:ext uri="{BB962C8B-B14F-4D97-AF65-F5344CB8AC3E}">
        <p14:creationId xmlns:p14="http://schemas.microsoft.com/office/powerpoint/2010/main" val="4176762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CB6F6E-EFBB-4B19-903D-44C1429DCAC5}" type="slidenum">
              <a:rPr lang="en-US" smtClean="0"/>
              <a:t>‹#›</a:t>
            </a:fld>
            <a:endParaRPr lang="en-US" dirty="0"/>
          </a:p>
        </p:txBody>
      </p:sp>
    </p:spTree>
    <p:extLst>
      <p:ext uri="{BB962C8B-B14F-4D97-AF65-F5344CB8AC3E}">
        <p14:creationId xmlns:p14="http://schemas.microsoft.com/office/powerpoint/2010/main" val="235246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CB6F6E-EFBB-4B19-903D-44C1429DCAC5}" type="slidenum">
              <a:rPr lang="en-US" smtClean="0"/>
              <a:t>‹#›</a:t>
            </a:fld>
            <a:endParaRPr lang="en-US" dirty="0"/>
          </a:p>
        </p:txBody>
      </p:sp>
    </p:spTree>
    <p:extLst>
      <p:ext uri="{BB962C8B-B14F-4D97-AF65-F5344CB8AC3E}">
        <p14:creationId xmlns:p14="http://schemas.microsoft.com/office/powerpoint/2010/main" val="233253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9723320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10518440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3231186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775633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22527770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39212638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17695644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31E74"/>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0488" tIns="44450" rIns="90488" bIns="44450" numCol="1" anchor="ctr" anchorCtr="0" compatLnSpc="1">
            <a:prstTxWarp prst="textNoShape">
              <a:avLst/>
            </a:prstTxWarp>
          </a:bodyPr>
          <a:lstStyle/>
          <a:p>
            <a:pPr lvl="0"/>
            <a:r>
              <a:rPr lang="en-US" dirty="0"/>
              <a:t>Click to edit Master title style</a:t>
            </a:r>
          </a:p>
        </p:txBody>
      </p:sp>
      <p:sp>
        <p:nvSpPr>
          <p:cNvPr id="4"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872920489"/>
      </p:ext>
    </p:extLst>
  </p:cSld>
  <p:clrMap bg1="dk2" tx1="lt1" bg2="dk1" tx2="lt2" accent1="accent1" accent2="accent2" accent3="accent3" accent4="accent4" accent5="accent5" accent6="accent6" hlink="hlink" folHlink="folHlink"/>
  <p:sldLayoutIdLst>
    <p:sldLayoutId id="2147491270" r:id="rId1"/>
    <p:sldLayoutId id="2147491271" r:id="rId2"/>
    <p:sldLayoutId id="2147491272" r:id="rId3"/>
    <p:sldLayoutId id="2147491273" r:id="rId4"/>
    <p:sldLayoutId id="2147491274" r:id="rId5"/>
    <p:sldLayoutId id="2147491275" r:id="rId6"/>
    <p:sldLayoutId id="2147491276" r:id="rId7"/>
    <p:sldLayoutId id="2147491277" r:id="rId8"/>
    <p:sldLayoutId id="2147491278" r:id="rId9"/>
    <p:sldLayoutId id="2147491279" r:id="rId10"/>
    <p:sldLayoutId id="214749128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latin typeface="+mj-lt"/>
          <a:ea typeface="MS PGothic" pitchFamily="34" charset="-128"/>
          <a:cs typeface="MS PGothic"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MS PGothic"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MS PGothic"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MS PGothic"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MS PGothic"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68000"/>
        <a:buFont typeface="Monotype Sorts" charset="2"/>
        <a:buChar char="l"/>
        <a:defRPr sz="2400" b="1">
          <a:solidFill>
            <a:schemeClr val="tx1"/>
          </a:solidFill>
          <a:effectLst/>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tx2"/>
        </a:buClr>
        <a:buSzPct val="68000"/>
        <a:buFont typeface="Monotype Sorts" charset="2"/>
        <a:buChar char="l"/>
        <a:defRPr sz="2400" b="1">
          <a:solidFill>
            <a:schemeClr val="tx1"/>
          </a:solidFill>
          <a:effectLst/>
          <a:latin typeface="+mn-lt"/>
          <a:ea typeface="MS PGothic" pitchFamily="34" charset="-128"/>
          <a:cs typeface="MS PGothic" charset="0"/>
        </a:defRPr>
      </a:lvl2pPr>
      <a:lvl3pPr marL="1143000" indent="-228600" algn="l" rtl="0" eaLnBrk="0" fontAlgn="base" hangingPunct="0">
        <a:spcBef>
          <a:spcPct val="20000"/>
        </a:spcBef>
        <a:spcAft>
          <a:spcPct val="0"/>
        </a:spcAft>
        <a:defRPr sz="2400" b="1">
          <a:solidFill>
            <a:schemeClr val="tx1"/>
          </a:solidFill>
          <a:effectLst/>
          <a:latin typeface="+mn-lt"/>
          <a:ea typeface="MS PGothic" pitchFamily="34" charset="-128"/>
          <a:cs typeface="MS PGothic" charset="0"/>
        </a:defRPr>
      </a:lvl3pPr>
      <a:lvl4pPr marL="1600200" indent="-228600" algn="l" rtl="0" eaLnBrk="0" fontAlgn="base" hangingPunct="0">
        <a:spcBef>
          <a:spcPct val="20000"/>
        </a:spcBef>
        <a:spcAft>
          <a:spcPct val="0"/>
        </a:spcAft>
        <a:defRPr sz="2400" b="1">
          <a:solidFill>
            <a:schemeClr val="tx1"/>
          </a:solidFill>
          <a:effectLst/>
          <a:latin typeface="+mn-lt"/>
          <a:ea typeface="MS PGothic" pitchFamily="34" charset="-128"/>
          <a:cs typeface="MS PGothic" charset="0"/>
        </a:defRPr>
      </a:lvl4pPr>
      <a:lvl5pPr marL="2057400" indent="-228600" algn="l" rtl="0" eaLnBrk="0" fontAlgn="base" hangingPunct="0">
        <a:spcBef>
          <a:spcPct val="20000"/>
        </a:spcBef>
        <a:spcAft>
          <a:spcPct val="0"/>
        </a:spcAft>
        <a:defRPr sz="2400" b="1">
          <a:solidFill>
            <a:schemeClr val="tx1"/>
          </a:solidFill>
          <a:effectLst/>
          <a:latin typeface="+mn-lt"/>
          <a:ea typeface="MS PGothic" pitchFamily="34" charset="-128"/>
          <a:cs typeface="MS PGothic" charset="0"/>
        </a:defRPr>
      </a:lvl5pPr>
      <a:lvl6pPr marL="2514600" indent="-228600" algn="l" rtl="0" eaLnBrk="0" fontAlgn="base" hangingPunct="0">
        <a:spcBef>
          <a:spcPct val="20000"/>
        </a:spcBef>
        <a:spcAft>
          <a:spcPct val="0"/>
        </a:spcAft>
        <a:defRPr sz="2400" b="1">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defRPr sz="2400" b="1">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defRPr sz="2400" b="1">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defRPr sz="24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58000" y="6375401"/>
            <a:ext cx="2133600" cy="366183"/>
          </a:xfrm>
          <a:prstGeom prst="rect">
            <a:avLst/>
          </a:prstGeom>
        </p:spPr>
        <p:txBody>
          <a:bodyPr vert="horz" lIns="91440" tIns="45720" rIns="91440" bIns="45720" rtlCol="0" anchor="ctr"/>
          <a:lstStyle>
            <a:lvl1pPr algn="r">
              <a:defRPr sz="1200">
                <a:solidFill>
                  <a:schemeClr val="tx1"/>
                </a:solidFill>
              </a:defRPr>
            </a:lvl1pPr>
          </a:lstStyle>
          <a:p>
            <a:fld id="{05CB6F6E-EFBB-4B19-903D-44C1429DCAC5}" type="slidenum">
              <a:rPr lang="en-US" smtClean="0"/>
              <a:pPr/>
              <a:t>‹#›</a:t>
            </a:fld>
            <a:endParaRPr lang="en-US" dirty="0"/>
          </a:p>
        </p:txBody>
      </p:sp>
    </p:spTree>
    <p:extLst>
      <p:ext uri="{BB962C8B-B14F-4D97-AF65-F5344CB8AC3E}">
        <p14:creationId xmlns:p14="http://schemas.microsoft.com/office/powerpoint/2010/main" val="4107918588"/>
      </p:ext>
    </p:extLst>
  </p:cSld>
  <p:clrMap bg1="lt1" tx1="dk1" bg2="lt2" tx2="dk2" accent1="accent1" accent2="accent2" accent3="accent3" accent4="accent4" accent5="accent5" accent6="accent6" hlink="hlink" folHlink="folHlink"/>
  <p:sldLayoutIdLst>
    <p:sldLayoutId id="2147491282" r:id="rId1"/>
    <p:sldLayoutId id="2147491283" r:id="rId2"/>
    <p:sldLayoutId id="2147491284" r:id="rId3"/>
    <p:sldLayoutId id="2147491285" r:id="rId4"/>
    <p:sldLayoutId id="2147491286" r:id="rId5"/>
    <p:sldLayoutId id="2147491287" r:id="rId6"/>
    <p:sldLayoutId id="2147491288" r:id="rId7"/>
    <p:sldLayoutId id="2147491289" r:id="rId8"/>
    <p:sldLayoutId id="2147491290" r:id="rId9"/>
    <p:sldLayoutId id="2147491291" r:id="rId10"/>
    <p:sldLayoutId id="2147491292"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gi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0.gi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8.wmf"/><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09600" y="584200"/>
            <a:ext cx="7772400" cy="2235200"/>
          </a:xfrm>
        </p:spPr>
        <p:txBody>
          <a:bodyPr/>
          <a:lstStyle/>
          <a:p>
            <a:r>
              <a:rPr lang="en-US" dirty="0" smtClean="0"/>
              <a:t>Feeding A Heterogeneous ICU Population:</a:t>
            </a:r>
            <a:br>
              <a:rPr lang="en-US" dirty="0" smtClean="0"/>
            </a:br>
            <a:r>
              <a:rPr lang="en-US" dirty="0" smtClean="0"/>
              <a:t>What is the Evidence?</a:t>
            </a:r>
            <a:endParaRPr lang="en-US" dirty="0"/>
          </a:p>
        </p:txBody>
      </p:sp>
      <p:sp>
        <p:nvSpPr>
          <p:cNvPr id="11" name="Subtitle 10"/>
          <p:cNvSpPr>
            <a:spLocks noGrp="1"/>
          </p:cNvSpPr>
          <p:nvPr>
            <p:ph type="subTitle" idx="1"/>
          </p:nvPr>
        </p:nvSpPr>
        <p:spPr>
          <a:xfrm>
            <a:off x="533400" y="3124200"/>
            <a:ext cx="7924800" cy="2336800"/>
          </a:xfrm>
        </p:spPr>
        <p:txBody>
          <a:bodyPr/>
          <a:lstStyle/>
          <a:p>
            <a:r>
              <a:rPr lang="en-US" dirty="0" smtClean="0"/>
              <a:t>Daren K. Heyland</a:t>
            </a:r>
          </a:p>
          <a:p>
            <a:r>
              <a:rPr lang="en-US" dirty="0" smtClean="0"/>
              <a:t>Professor of Medicine</a:t>
            </a:r>
          </a:p>
          <a:p>
            <a:r>
              <a:rPr lang="en-US" dirty="0" smtClean="0"/>
              <a:t>Queen’s University, Kingston General Hospital</a:t>
            </a:r>
          </a:p>
          <a:p>
            <a:r>
              <a:rPr lang="en-US" dirty="0" smtClean="0"/>
              <a:t>Kingston, ON Canada</a:t>
            </a:r>
          </a:p>
          <a:p>
            <a:endParaRPr lang="en-US" dirty="0"/>
          </a:p>
        </p:txBody>
      </p:sp>
      <p:pic>
        <p:nvPicPr>
          <p:cNvPr id="7" name="Picture 6" descr="queens logo.png"/>
          <p:cNvPicPr>
            <a:picLocks noChangeAspect="1"/>
          </p:cNvPicPr>
          <p:nvPr/>
        </p:nvPicPr>
        <p:blipFill>
          <a:blip r:embed="rId3" cstate="print"/>
          <a:stretch>
            <a:fillRect/>
          </a:stretch>
        </p:blipFill>
        <p:spPr>
          <a:xfrm>
            <a:off x="6858000" y="5762752"/>
            <a:ext cx="1447800" cy="714248"/>
          </a:xfrm>
          <a:prstGeom prst="rect">
            <a:avLst/>
          </a:prstGeom>
          <a:effectLst>
            <a:glow rad="63500">
              <a:srgbClr val="FFFFFF">
                <a:alpha val="96078"/>
              </a:srgbClr>
            </a:glow>
          </a:effectLst>
        </p:spPr>
      </p:pic>
      <p:pic>
        <p:nvPicPr>
          <p:cNvPr id="9" name="Picture 8" descr="CC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948234"/>
            <a:ext cx="1981200" cy="528766"/>
          </a:xfrm>
          <a:prstGeom prst="rect">
            <a:avLst/>
          </a:prstGeom>
          <a:noFill/>
          <a:ln>
            <a:noFill/>
          </a:ln>
        </p:spPr>
      </p:pic>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919750"/>
            <a:ext cx="2133600" cy="481050"/>
          </a:xfrm>
          <a:prstGeom prst="rect">
            <a:avLst/>
          </a:prstGeom>
          <a:solidFill>
            <a:schemeClr val="tx1"/>
          </a:solidFill>
          <a:ln>
            <a:noFill/>
          </a:ln>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7" descr="EARLY MORT 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2057400"/>
            <a:ext cx="44640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6" desc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42433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j029695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389189"/>
            <a:ext cx="1790971" cy="13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itle 1"/>
          <p:cNvSpPr>
            <a:spLocks noGrp="1"/>
          </p:cNvSpPr>
          <p:nvPr>
            <p:ph type="title"/>
          </p:nvPr>
        </p:nvSpPr>
        <p:spPr>
          <a:xfrm>
            <a:off x="685800" y="76200"/>
            <a:ext cx="7772400" cy="1143000"/>
          </a:xfrm>
        </p:spPr>
        <p:txBody>
          <a:bodyPr/>
          <a:lstStyle/>
          <a:p>
            <a:r>
              <a:rPr lang="en-CA" altLang="en-US" sz="4000" dirty="0" smtClean="0"/>
              <a:t>RCTs of Early vs. Delayed EN</a:t>
            </a:r>
          </a:p>
        </p:txBody>
      </p:sp>
      <p:sp>
        <p:nvSpPr>
          <p:cNvPr id="59398" name="TextBox 1"/>
          <p:cNvSpPr txBox="1">
            <a:spLocks noChangeArrowheads="1"/>
          </p:cNvSpPr>
          <p:nvPr/>
        </p:nvSpPr>
        <p:spPr bwMode="auto">
          <a:xfrm>
            <a:off x="1295400" y="4876805"/>
            <a:ext cx="297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solidFill>
                  <a:schemeClr val="tx2"/>
                </a:solidFill>
                <a:latin typeface="Arial" pitchFamily="34" charset="0"/>
              </a:rPr>
              <a:t>Infection</a:t>
            </a:r>
          </a:p>
          <a:p>
            <a:pPr algn="ctr">
              <a:spcBef>
                <a:spcPct val="0"/>
              </a:spcBef>
              <a:buFontTx/>
              <a:buNone/>
            </a:pPr>
            <a:r>
              <a:rPr lang="en-CA" altLang="en-US" sz="2400" dirty="0">
                <a:solidFill>
                  <a:schemeClr val="tx2"/>
                </a:solidFill>
                <a:latin typeface="Arial" pitchFamily="34" charset="0"/>
              </a:rPr>
              <a:t>RR 0.76 (0.69, 0.98)</a:t>
            </a:r>
          </a:p>
        </p:txBody>
      </p:sp>
      <p:sp>
        <p:nvSpPr>
          <p:cNvPr id="59399" name="TextBox 7"/>
          <p:cNvSpPr txBox="1">
            <a:spLocks noChangeArrowheads="1"/>
          </p:cNvSpPr>
          <p:nvPr/>
        </p:nvSpPr>
        <p:spPr bwMode="auto">
          <a:xfrm>
            <a:off x="4876800" y="4849818"/>
            <a:ext cx="297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solidFill>
                  <a:schemeClr val="tx2"/>
                </a:solidFill>
                <a:latin typeface="Arial" pitchFamily="34" charset="0"/>
              </a:rPr>
              <a:t>Mortality</a:t>
            </a:r>
          </a:p>
          <a:p>
            <a:pPr algn="ctr">
              <a:spcBef>
                <a:spcPct val="0"/>
              </a:spcBef>
              <a:buFontTx/>
              <a:buNone/>
            </a:pPr>
            <a:r>
              <a:rPr lang="en-CA" altLang="en-US" sz="2400" dirty="0">
                <a:solidFill>
                  <a:schemeClr val="tx2"/>
                </a:solidFill>
                <a:latin typeface="Arial" pitchFamily="34" charset="0"/>
              </a:rPr>
              <a:t>RR 0.68 (0.46, 1.01)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2">
            <a:extLst>
              <a:ext uri="{28A0092B-C50C-407E-A947-70E740481C1C}">
                <a14:useLocalDpi xmlns:a14="http://schemas.microsoft.com/office/drawing/2010/main" val="0"/>
              </a:ext>
            </a:extLst>
          </a:blip>
          <a:srcRect t="9505"/>
          <a:stretch>
            <a:fillRect/>
          </a:stretch>
        </p:blipFill>
        <p:spPr bwMode="auto">
          <a:xfrm>
            <a:off x="381000" y="0"/>
            <a:ext cx="8604250" cy="678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2"/>
          <p:cNvSpPr txBox="1">
            <a:spLocks noChangeArrowheads="1"/>
          </p:cNvSpPr>
          <p:nvPr/>
        </p:nvSpPr>
        <p:spPr bwMode="auto">
          <a:xfrm>
            <a:off x="6096000" y="2438401"/>
            <a:ext cx="2895600" cy="1417640"/>
          </a:xfrm>
          <a:prstGeom prst="rect">
            <a:avLst/>
          </a:prstGeom>
          <a:solidFill>
            <a:srgbClr val="FFFFFF"/>
          </a:solidFill>
          <a:ln w="12700">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100" dirty="0">
                <a:solidFill>
                  <a:srgbClr val="000000"/>
                </a:solidFill>
                <a:ea typeface="Calibri" pitchFamily="34" charset="0"/>
                <a:cs typeface="Times New Roman" pitchFamily="18" charset="0"/>
              </a:rPr>
              <a:t>↑Dominance of anti-inflammatory Th2 over</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pro-inflammatory Th1 responses</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Modulate adhesion molecules to ↓</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transendothelial  migration of macrophages</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and neutrophils</a:t>
            </a:r>
          </a:p>
        </p:txBody>
      </p:sp>
      <p:sp>
        <p:nvSpPr>
          <p:cNvPr id="61444" name="Text Box 2"/>
          <p:cNvSpPr txBox="1">
            <a:spLocks noChangeArrowheads="1"/>
          </p:cNvSpPr>
          <p:nvPr/>
        </p:nvSpPr>
        <p:spPr bwMode="auto">
          <a:xfrm>
            <a:off x="381002" y="4953001"/>
            <a:ext cx="2354263" cy="1854201"/>
          </a:xfrm>
          <a:prstGeom prst="rect">
            <a:avLst/>
          </a:prstGeom>
          <a:solidFill>
            <a:srgbClr val="FFFFFF"/>
          </a:solidFill>
          <a:ln w="12700">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100" dirty="0">
                <a:solidFill>
                  <a:srgbClr val="000000"/>
                </a:solidFill>
                <a:ea typeface="Calibri" pitchFamily="34" charset="0"/>
                <a:cs typeface="Times New Roman" pitchFamily="18" charset="0"/>
              </a:rPr>
              <a:t>Maintain gut integrity</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↓Gut permeability</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Support commensal bacteria</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Stimulate oral tolerance</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↑Butyrate production</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Promote insulin sensitivity,</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↓hyperglycemia (AGEs) </a:t>
            </a:r>
          </a:p>
          <a:p>
            <a:pPr eaLnBrk="1" hangingPunct="1">
              <a:lnSpc>
                <a:spcPct val="115000"/>
              </a:lnSpc>
              <a:spcBef>
                <a:spcPct val="0"/>
              </a:spcBef>
              <a:spcAft>
                <a:spcPts val="1000"/>
              </a:spcAft>
              <a:buFontTx/>
              <a:buNone/>
            </a:pPr>
            <a:r>
              <a:rPr lang="en-US" altLang="en-US" sz="1100" dirty="0">
                <a:solidFill>
                  <a:srgbClr val="000000"/>
                </a:solidFill>
                <a:ea typeface="Calibri" pitchFamily="34" charset="0"/>
                <a:cs typeface="Times New Roman" pitchFamily="18" charset="0"/>
              </a:rPr>
              <a:t> </a:t>
            </a:r>
          </a:p>
        </p:txBody>
      </p:sp>
      <p:sp>
        <p:nvSpPr>
          <p:cNvPr id="61445" name="Text Box 2"/>
          <p:cNvSpPr txBox="1">
            <a:spLocks noChangeArrowheads="1"/>
          </p:cNvSpPr>
          <p:nvPr/>
        </p:nvSpPr>
        <p:spPr bwMode="auto">
          <a:xfrm>
            <a:off x="152402" y="1554161"/>
            <a:ext cx="2354263" cy="1163639"/>
          </a:xfrm>
          <a:prstGeom prst="rect">
            <a:avLst/>
          </a:prstGeom>
          <a:solidFill>
            <a:srgbClr val="FFFFFF"/>
          </a:solidFill>
          <a:ln w="12700">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100" dirty="0">
                <a:solidFill>
                  <a:srgbClr val="000000"/>
                </a:solidFill>
                <a:ea typeface="Calibri" pitchFamily="34" charset="0"/>
                <a:cs typeface="Times New Roman" pitchFamily="18" charset="0"/>
              </a:rPr>
              <a:t>Reduce gut/lung axis of inflammation</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Maintain MALT tissue</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↑Production of Secretory IgA at</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epithelial surfaces</a:t>
            </a:r>
          </a:p>
        </p:txBody>
      </p:sp>
      <p:sp>
        <p:nvSpPr>
          <p:cNvPr id="61446" name="Text Box 2"/>
          <p:cNvSpPr txBox="1">
            <a:spLocks noChangeArrowheads="1"/>
          </p:cNvSpPr>
          <p:nvPr/>
        </p:nvSpPr>
        <p:spPr bwMode="auto">
          <a:xfrm>
            <a:off x="111125" y="3530600"/>
            <a:ext cx="2895600" cy="1341437"/>
          </a:xfrm>
          <a:prstGeom prst="rect">
            <a:avLst/>
          </a:prstGeom>
          <a:solidFill>
            <a:srgbClr val="FFFFFF"/>
          </a:solidFill>
          <a:ln w="12700">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100" dirty="0">
                <a:solidFill>
                  <a:srgbClr val="000000"/>
                </a:solidFill>
                <a:ea typeface="Calibri" pitchFamily="34" charset="0"/>
                <a:cs typeface="Times New Roman" pitchFamily="18" charset="0"/>
              </a:rPr>
              <a:t>Provide micro &amp; macronutrients, antioxidants</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Maintain lean body mass</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↓Muscle and tissue glycosylation</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Mitochondrial function</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Protein synthesis to meet metabolic demand</a:t>
            </a:r>
          </a:p>
        </p:txBody>
      </p:sp>
      <p:sp>
        <p:nvSpPr>
          <p:cNvPr id="61447" name="Text Box 2"/>
          <p:cNvSpPr txBox="1">
            <a:spLocks noChangeArrowheads="1"/>
          </p:cNvSpPr>
          <p:nvPr/>
        </p:nvSpPr>
        <p:spPr bwMode="auto">
          <a:xfrm>
            <a:off x="5791200" y="1371600"/>
            <a:ext cx="2209800" cy="914401"/>
          </a:xfrm>
          <a:prstGeom prst="rect">
            <a:avLst/>
          </a:prstGeom>
          <a:solidFill>
            <a:srgbClr val="FFFFFF"/>
          </a:solidFill>
          <a:ln w="12700">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100" dirty="0">
                <a:solidFill>
                  <a:srgbClr val="000000"/>
                </a:solidFill>
                <a:ea typeface="Calibri" pitchFamily="34" charset="0"/>
                <a:cs typeface="Times New Roman" pitchFamily="18" charset="0"/>
              </a:rPr>
              <a:t>Attenuate oxidative stress</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Systemic Inflammatory</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Response Syndrome (SIRS)</a:t>
            </a:r>
          </a:p>
        </p:txBody>
      </p:sp>
      <p:sp>
        <p:nvSpPr>
          <p:cNvPr id="61448" name="Text Box 2"/>
          <p:cNvSpPr txBox="1">
            <a:spLocks noChangeArrowheads="1"/>
          </p:cNvSpPr>
          <p:nvPr/>
        </p:nvSpPr>
        <p:spPr bwMode="auto">
          <a:xfrm>
            <a:off x="228600" y="2798764"/>
            <a:ext cx="2209800" cy="554037"/>
          </a:xfrm>
          <a:prstGeom prst="rect">
            <a:avLst/>
          </a:prstGeom>
          <a:solidFill>
            <a:srgbClr val="FFFFFF"/>
          </a:solidFill>
          <a:ln w="12700">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100" dirty="0">
                <a:solidFill>
                  <a:srgbClr val="000000"/>
                </a:solidFill>
                <a:ea typeface="Calibri" pitchFamily="34" charset="0"/>
                <a:cs typeface="Times New Roman" pitchFamily="18" charset="0"/>
              </a:rPr>
              <a:t>↑ Muscle function, mobility, return</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to baseline function</a:t>
            </a:r>
          </a:p>
        </p:txBody>
      </p:sp>
      <p:sp>
        <p:nvSpPr>
          <p:cNvPr id="61449" name="Text Box 2"/>
          <p:cNvSpPr txBox="1">
            <a:spLocks noChangeArrowheads="1"/>
          </p:cNvSpPr>
          <p:nvPr/>
        </p:nvSpPr>
        <p:spPr bwMode="auto">
          <a:xfrm>
            <a:off x="6158369" y="5340583"/>
            <a:ext cx="2651125" cy="1336672"/>
          </a:xfrm>
          <a:prstGeom prst="rect">
            <a:avLst/>
          </a:prstGeom>
          <a:solidFill>
            <a:srgbClr val="FFFFFF"/>
          </a:solidFill>
          <a:ln w="12700">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5000"/>
              </a:lnSpc>
              <a:spcBef>
                <a:spcPct val="0"/>
              </a:spcBef>
              <a:spcAft>
                <a:spcPts val="1000"/>
              </a:spcAft>
              <a:buFontTx/>
              <a:buNone/>
            </a:pPr>
            <a:r>
              <a:rPr lang="en-US" altLang="en-US" sz="1100" dirty="0">
                <a:solidFill>
                  <a:srgbClr val="000000"/>
                </a:solidFill>
                <a:ea typeface="Calibri" pitchFamily="34" charset="0"/>
                <a:cs typeface="Times New Roman" pitchFamily="18" charset="0"/>
              </a:rPr>
              <a:t>↑ Absorptive capacity</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Influence anti-inflammatory receptors </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in GI tract</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Virulence of pathogenic organisms</a:t>
            </a:r>
            <a:br>
              <a:rPr lang="en-US" altLang="en-US" sz="1100" dirty="0">
                <a:solidFill>
                  <a:srgbClr val="000000"/>
                </a:solidFill>
                <a:ea typeface="Calibri" pitchFamily="34" charset="0"/>
                <a:cs typeface="Times New Roman" pitchFamily="18" charset="0"/>
              </a:rPr>
            </a:br>
            <a:r>
              <a:rPr lang="en-US" altLang="en-US" sz="1100" dirty="0">
                <a:solidFill>
                  <a:srgbClr val="000000"/>
                </a:solidFill>
                <a:ea typeface="Calibri" pitchFamily="34" charset="0"/>
                <a:cs typeface="Times New Roman" pitchFamily="18" charset="0"/>
              </a:rPr>
              <a:t>↑ Motility, contractility</a:t>
            </a:r>
          </a:p>
        </p:txBody>
      </p:sp>
      <p:sp>
        <p:nvSpPr>
          <p:cNvPr id="27" name="Oval 26"/>
          <p:cNvSpPr/>
          <p:nvPr/>
        </p:nvSpPr>
        <p:spPr>
          <a:xfrm>
            <a:off x="4419600" y="3505203"/>
            <a:ext cx="46038" cy="4603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28" name="Oval 27"/>
          <p:cNvSpPr/>
          <p:nvPr/>
        </p:nvSpPr>
        <p:spPr>
          <a:xfrm>
            <a:off x="3838575" y="3886203"/>
            <a:ext cx="46038" cy="4603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cxnSp>
        <p:nvCxnSpPr>
          <p:cNvPr id="30" name="Straight Connector 29"/>
          <p:cNvCxnSpPr/>
          <p:nvPr/>
        </p:nvCxnSpPr>
        <p:spPr>
          <a:xfrm>
            <a:off x="2506663" y="2286001"/>
            <a:ext cx="1943100" cy="1249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953000" y="3810003"/>
            <a:ext cx="46038" cy="4603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32" name="Oval 31"/>
          <p:cNvSpPr/>
          <p:nvPr/>
        </p:nvSpPr>
        <p:spPr>
          <a:xfrm>
            <a:off x="4967296" y="4473573"/>
            <a:ext cx="46037" cy="4445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33" name="Oval 32"/>
          <p:cNvSpPr/>
          <p:nvPr/>
        </p:nvSpPr>
        <p:spPr>
          <a:xfrm>
            <a:off x="5311775" y="4648203"/>
            <a:ext cx="44450" cy="4603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cxnSp>
        <p:nvCxnSpPr>
          <p:cNvPr id="35" name="Straight Connector 34"/>
          <p:cNvCxnSpPr>
            <a:stCxn id="61448" idx="3"/>
            <a:endCxn id="28" idx="2"/>
          </p:cNvCxnSpPr>
          <p:nvPr/>
        </p:nvCxnSpPr>
        <p:spPr>
          <a:xfrm>
            <a:off x="2438408" y="3076573"/>
            <a:ext cx="1400175" cy="8318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1" idx="7"/>
          </p:cNvCxnSpPr>
          <p:nvPr/>
        </p:nvCxnSpPr>
        <p:spPr>
          <a:xfrm flipH="1">
            <a:off x="4992688" y="2117729"/>
            <a:ext cx="912812" cy="1698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33" idx="6"/>
          </p:cNvCxnSpPr>
          <p:nvPr/>
        </p:nvCxnSpPr>
        <p:spPr>
          <a:xfrm flipH="1">
            <a:off x="5356233" y="3600454"/>
            <a:ext cx="1044575" cy="10699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221171" y="5334003"/>
            <a:ext cx="46037" cy="4603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42" name="Oval 41"/>
          <p:cNvSpPr/>
          <p:nvPr/>
        </p:nvSpPr>
        <p:spPr>
          <a:xfrm>
            <a:off x="5345113" y="4876803"/>
            <a:ext cx="44450" cy="4603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cxnSp>
        <p:nvCxnSpPr>
          <p:cNvPr id="44" name="Straight Connector 43"/>
          <p:cNvCxnSpPr>
            <a:stCxn id="61446" idx="3"/>
            <a:endCxn id="32" idx="6"/>
          </p:cNvCxnSpPr>
          <p:nvPr/>
        </p:nvCxnSpPr>
        <p:spPr>
          <a:xfrm>
            <a:off x="3006726" y="4201319"/>
            <a:ext cx="2006607" cy="2944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42" idx="6"/>
          </p:cNvCxnSpPr>
          <p:nvPr/>
        </p:nvCxnSpPr>
        <p:spPr>
          <a:xfrm flipH="1" flipV="1">
            <a:off x="5389564" y="4899029"/>
            <a:ext cx="828675" cy="587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448800" y="990599"/>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40" idx="6"/>
          </p:cNvCxnSpPr>
          <p:nvPr/>
        </p:nvCxnSpPr>
        <p:spPr>
          <a:xfrm>
            <a:off x="2735271" y="5192712"/>
            <a:ext cx="1531937" cy="16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465" name="TextBox 1"/>
          <p:cNvSpPr txBox="1">
            <a:spLocks noChangeArrowheads="1"/>
          </p:cNvSpPr>
          <p:nvPr/>
        </p:nvSpPr>
        <p:spPr bwMode="auto">
          <a:xfrm>
            <a:off x="762000" y="152320"/>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CA" altLang="en-US" sz="2000" dirty="0">
                <a:solidFill>
                  <a:srgbClr val="424456"/>
                </a:solidFill>
              </a:rPr>
              <a:t>Nutritional and Non-nutritional benefits of Early Enteral Nutrition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CA" altLang="en-US" sz="3200" dirty="0" smtClean="0"/>
              <a:t>What About Feeding the Hypotensive Patient?</a:t>
            </a:r>
          </a:p>
        </p:txBody>
      </p:sp>
      <p:sp>
        <p:nvSpPr>
          <p:cNvPr id="21506" name="Content Placeholder 2"/>
          <p:cNvSpPr>
            <a:spLocks noGrp="1"/>
          </p:cNvSpPr>
          <p:nvPr>
            <p:ph idx="1"/>
          </p:nvPr>
        </p:nvSpPr>
        <p:spPr>
          <a:xfrm>
            <a:off x="609600" y="2159000"/>
            <a:ext cx="7772400" cy="4114800"/>
          </a:xfrm>
        </p:spPr>
        <p:txBody>
          <a:bodyPr/>
          <a:lstStyle/>
          <a:p>
            <a:r>
              <a:rPr lang="en-CA" dirty="0" smtClean="0"/>
              <a:t>Resuscitation is the priority</a:t>
            </a:r>
          </a:p>
          <a:p>
            <a:r>
              <a:rPr lang="en-CA" dirty="0" smtClean="0"/>
              <a:t>No sense in feeding someone dying of </a:t>
            </a:r>
            <a:br>
              <a:rPr lang="en-CA" dirty="0" smtClean="0"/>
            </a:br>
            <a:r>
              <a:rPr lang="en-CA" dirty="0" smtClean="0"/>
              <a:t>progressive circulatory failure</a:t>
            </a:r>
          </a:p>
          <a:p>
            <a:r>
              <a:rPr lang="en-CA" dirty="0" smtClean="0"/>
              <a:t>However, if resuscitated yet remaining </a:t>
            </a:r>
            <a:br>
              <a:rPr lang="en-CA" dirty="0" smtClean="0"/>
            </a:br>
            <a:r>
              <a:rPr lang="en-CA" dirty="0" smtClean="0"/>
              <a:t>on vasopressors:</a:t>
            </a:r>
            <a:endParaRPr lang="en-CA" dirty="0"/>
          </a:p>
        </p:txBody>
      </p:sp>
      <p:sp>
        <p:nvSpPr>
          <p:cNvPr id="21509" name="Rectangle 4"/>
          <p:cNvSpPr>
            <a:spLocks noChangeArrowheads="1"/>
          </p:cNvSpPr>
          <p:nvPr/>
        </p:nvSpPr>
        <p:spPr bwMode="auto">
          <a:xfrm>
            <a:off x="2406491" y="5669280"/>
            <a:ext cx="4297680" cy="502920"/>
          </a:xfrm>
          <a:prstGeom prst="rect">
            <a:avLst/>
          </a:prstGeom>
          <a:solidFill>
            <a:srgbClr val="FF0000"/>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nchor="ctr"/>
          <a:lstStyle/>
          <a:p>
            <a:pPr>
              <a:defRPr/>
            </a:pPr>
            <a:r>
              <a:rPr lang="en-CA" b="1" dirty="0">
                <a:solidFill>
                  <a:schemeClr val="tx1"/>
                </a:solidFill>
                <a:cs typeface="Arial" pitchFamily="34" charset="0"/>
              </a:rPr>
              <a:t>Safety and </a:t>
            </a:r>
            <a:r>
              <a:rPr lang="en-CA" b="1" dirty="0" smtClean="0">
                <a:solidFill>
                  <a:schemeClr val="tx1"/>
                </a:solidFill>
                <a:cs typeface="Arial" pitchFamily="34" charset="0"/>
              </a:rPr>
              <a:t>Efficacy </a:t>
            </a:r>
            <a:r>
              <a:rPr lang="en-CA" b="1" dirty="0">
                <a:solidFill>
                  <a:schemeClr val="tx1"/>
                </a:solidFill>
                <a:cs typeface="Arial" pitchFamily="34" charset="0"/>
              </a:rPr>
              <a:t>of EN??</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1952626"/>
            <a:ext cx="5118100" cy="3609975"/>
          </a:xfrm>
          <a:prstGeom prst="rect">
            <a:avLst/>
          </a:prstGeom>
          <a:noFill/>
          <a:ln w="6350">
            <a:solidFill>
              <a:srgbClr val="1AA4D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itle 1"/>
          <p:cNvSpPr>
            <a:spLocks noGrp="1"/>
          </p:cNvSpPr>
          <p:nvPr>
            <p:ph type="title"/>
          </p:nvPr>
        </p:nvSpPr>
        <p:spPr>
          <a:xfrm>
            <a:off x="225056" y="-25400"/>
            <a:ext cx="8766544" cy="1143000"/>
          </a:xfrm>
        </p:spPr>
        <p:txBody>
          <a:bodyPr/>
          <a:lstStyle/>
          <a:p>
            <a:r>
              <a:rPr lang="en-CA" altLang="en-US" sz="4000" dirty="0" smtClean="0"/>
              <a:t>Feeding the </a:t>
            </a:r>
            <a:r>
              <a:rPr lang="en-CA" altLang="en-US" sz="4000" dirty="0"/>
              <a:t>H</a:t>
            </a:r>
            <a:r>
              <a:rPr lang="en-CA" altLang="en-US" sz="4000" dirty="0" smtClean="0"/>
              <a:t>ypotensive Patient?</a:t>
            </a:r>
          </a:p>
        </p:txBody>
      </p:sp>
      <p:sp>
        <p:nvSpPr>
          <p:cNvPr id="64516" name="TextBox 6"/>
          <p:cNvSpPr txBox="1">
            <a:spLocks noChangeArrowheads="1"/>
          </p:cNvSpPr>
          <p:nvPr/>
        </p:nvSpPr>
        <p:spPr bwMode="auto">
          <a:xfrm>
            <a:off x="478465" y="6431995"/>
            <a:ext cx="510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Arial" pitchFamily="34" charset="0"/>
              </a:defRPr>
            </a:lvl1pPr>
            <a:lvl2pPr marL="742950" indent="-285750">
              <a:defRPr sz="2400">
                <a:solidFill>
                  <a:schemeClr val="tx2"/>
                </a:solidFill>
                <a:latin typeface="Arial" pitchFamily="34" charset="0"/>
              </a:defRPr>
            </a:lvl2pPr>
            <a:lvl3pPr marL="1143000" indent="-228600">
              <a:defRPr sz="2400">
                <a:solidFill>
                  <a:schemeClr val="tx2"/>
                </a:solidFill>
                <a:latin typeface="Arial" pitchFamily="34" charset="0"/>
              </a:defRPr>
            </a:lvl3pPr>
            <a:lvl4pPr marL="1600200" indent="-228600">
              <a:defRPr sz="2400">
                <a:solidFill>
                  <a:schemeClr val="tx2"/>
                </a:solidFill>
                <a:latin typeface="Arial" pitchFamily="34" charset="0"/>
              </a:defRPr>
            </a:lvl4pPr>
            <a:lvl5pPr marL="2057400" indent="-22860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r>
              <a:rPr lang="en-CA" altLang="en-US" sz="1600" b="1" dirty="0">
                <a:solidFill>
                  <a:schemeClr val="tx1"/>
                </a:solidFill>
                <a:latin typeface="+mj-lt"/>
                <a:cs typeface="Arial" pitchFamily="34" charset="0"/>
              </a:rPr>
              <a:t>Khalid I, et al. </a:t>
            </a:r>
            <a:r>
              <a:rPr lang="en-CA" altLang="en-US" sz="1600" b="1" i="1" dirty="0">
                <a:solidFill>
                  <a:schemeClr val="tx1"/>
                </a:solidFill>
                <a:latin typeface="+mj-lt"/>
                <a:cs typeface="Arial" pitchFamily="34" charset="0"/>
              </a:rPr>
              <a:t>Am J Crit </a:t>
            </a:r>
            <a:r>
              <a:rPr lang="en-CA" altLang="en-US" sz="1600" b="1" i="1" dirty="0" smtClean="0">
                <a:solidFill>
                  <a:schemeClr val="tx1"/>
                </a:solidFill>
                <a:latin typeface="+mj-lt"/>
                <a:cs typeface="Arial" pitchFamily="34" charset="0"/>
              </a:rPr>
              <a:t>Care</a:t>
            </a:r>
            <a:r>
              <a:rPr lang="en-CA" altLang="en-US" sz="1600" b="1" dirty="0" smtClean="0">
                <a:solidFill>
                  <a:schemeClr val="tx1"/>
                </a:solidFill>
                <a:latin typeface="+mj-lt"/>
                <a:cs typeface="Arial" pitchFamily="34" charset="0"/>
              </a:rPr>
              <a:t>. 2010;19(3</a:t>
            </a:r>
            <a:r>
              <a:rPr lang="en-CA" altLang="en-US" sz="1600" b="1" dirty="0">
                <a:solidFill>
                  <a:schemeClr val="tx1"/>
                </a:solidFill>
                <a:latin typeface="+mj-lt"/>
                <a:cs typeface="Arial" pitchFamily="34" charset="0"/>
              </a:rPr>
              <a:t>):261-8.</a:t>
            </a:r>
          </a:p>
        </p:txBody>
      </p:sp>
      <p:sp>
        <p:nvSpPr>
          <p:cNvPr id="64518" name="Rectangle 2"/>
          <p:cNvSpPr>
            <a:spLocks noChangeArrowheads="1"/>
          </p:cNvSpPr>
          <p:nvPr/>
        </p:nvSpPr>
        <p:spPr bwMode="auto">
          <a:xfrm>
            <a:off x="19050" y="1265237"/>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2"/>
                </a:solidFill>
                <a:latin typeface="Arial" pitchFamily="34" charset="0"/>
              </a:defRPr>
            </a:lvl1pPr>
            <a:lvl2pPr marL="742950" indent="-285750">
              <a:defRPr sz="2400">
                <a:solidFill>
                  <a:schemeClr val="tx2"/>
                </a:solidFill>
                <a:latin typeface="Arial" pitchFamily="34" charset="0"/>
              </a:defRPr>
            </a:lvl2pPr>
            <a:lvl3pPr marL="1143000" indent="-228600">
              <a:defRPr sz="2400">
                <a:solidFill>
                  <a:schemeClr val="tx2"/>
                </a:solidFill>
                <a:latin typeface="Arial" pitchFamily="34" charset="0"/>
              </a:defRPr>
            </a:lvl3pPr>
            <a:lvl4pPr marL="1600200" indent="-228600">
              <a:defRPr sz="2400">
                <a:solidFill>
                  <a:schemeClr val="tx2"/>
                </a:solidFill>
                <a:latin typeface="Arial" pitchFamily="34" charset="0"/>
              </a:defRPr>
            </a:lvl4pPr>
            <a:lvl5pPr marL="2057400" indent="-22860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lgn="ctr"/>
            <a:r>
              <a:rPr lang="en-US" altLang="en-US" sz="1400" b="1" dirty="0">
                <a:solidFill>
                  <a:schemeClr val="tx1"/>
                </a:solidFill>
                <a:latin typeface="Trebuchet MS" panose="020B0603020202020204" pitchFamily="34" charset="0"/>
                <a:cs typeface="Arial" pitchFamily="34" charset="0"/>
              </a:rPr>
              <a:t>Prospectively collected </a:t>
            </a:r>
            <a:r>
              <a:rPr lang="en-US" altLang="en-US" sz="1400" b="1" dirty="0" smtClean="0">
                <a:solidFill>
                  <a:schemeClr val="tx1"/>
                </a:solidFill>
                <a:latin typeface="Trebuchet MS" panose="020B0603020202020204" pitchFamily="34" charset="0"/>
                <a:cs typeface="Arial" pitchFamily="34" charset="0"/>
              </a:rPr>
              <a:t>multi-institutional </a:t>
            </a:r>
            <a:r>
              <a:rPr lang="en-US" altLang="en-US" sz="1400" b="1" dirty="0">
                <a:solidFill>
                  <a:schemeClr val="tx1"/>
                </a:solidFill>
                <a:latin typeface="Trebuchet MS" panose="020B0603020202020204" pitchFamily="34" charset="0"/>
                <a:cs typeface="Arial" pitchFamily="34" charset="0"/>
              </a:rPr>
              <a:t>ICU database of 1,174 patients who required mechanical ventilation for more than two days and were on vasopressor agents to support  blood pressure. </a:t>
            </a:r>
          </a:p>
        </p:txBody>
      </p:sp>
      <p:sp>
        <p:nvSpPr>
          <p:cNvPr id="64519" name="Rectangle 3"/>
          <p:cNvSpPr>
            <a:spLocks noChangeArrowheads="1"/>
          </p:cNvSpPr>
          <p:nvPr/>
        </p:nvSpPr>
        <p:spPr bwMode="auto">
          <a:xfrm>
            <a:off x="225056" y="57658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itchFamily="34" charset="0"/>
              </a:defRPr>
            </a:lvl1pPr>
            <a:lvl2pPr marL="742950" indent="-285750">
              <a:defRPr sz="2400">
                <a:solidFill>
                  <a:schemeClr val="tx2"/>
                </a:solidFill>
                <a:latin typeface="Arial" pitchFamily="34" charset="0"/>
              </a:defRPr>
            </a:lvl2pPr>
            <a:lvl3pPr marL="1143000" indent="-228600">
              <a:defRPr sz="2400">
                <a:solidFill>
                  <a:schemeClr val="tx2"/>
                </a:solidFill>
                <a:latin typeface="Arial" pitchFamily="34" charset="0"/>
              </a:defRPr>
            </a:lvl3pPr>
            <a:lvl4pPr marL="1600200" indent="-228600">
              <a:defRPr sz="2400">
                <a:solidFill>
                  <a:schemeClr val="tx2"/>
                </a:solidFill>
                <a:latin typeface="Arial" pitchFamily="34" charset="0"/>
              </a:defRPr>
            </a:lvl4pPr>
            <a:lvl5pPr marL="2057400" indent="-22860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lgn="ctr"/>
            <a:r>
              <a:rPr lang="en-US" altLang="en-US" sz="1400" b="1" dirty="0">
                <a:solidFill>
                  <a:schemeClr val="tx1"/>
                </a:solidFill>
                <a:latin typeface="+mj-lt"/>
                <a:cs typeface="Arial" pitchFamily="34" charset="0"/>
              </a:rPr>
              <a:t>The beneficial effect of early feeding is more evident in </a:t>
            </a:r>
            <a:br>
              <a:rPr lang="en-US" altLang="en-US" sz="1400" b="1" dirty="0">
                <a:solidFill>
                  <a:schemeClr val="tx1"/>
                </a:solidFill>
                <a:latin typeface="+mj-lt"/>
                <a:cs typeface="Arial" pitchFamily="34" charset="0"/>
              </a:rPr>
            </a:br>
            <a:r>
              <a:rPr lang="en-US" altLang="en-US" sz="1400" b="1" dirty="0">
                <a:solidFill>
                  <a:schemeClr val="tx1"/>
                </a:solidFill>
                <a:latin typeface="+mj-lt"/>
                <a:cs typeface="Arial" pitchFamily="34" charset="0"/>
              </a:rPr>
              <a:t>the sickest patients, i.e., those on multiple vasopressor agents. </a:t>
            </a:r>
            <a:endParaRPr lang="en-CA" altLang="en-US" sz="1400" b="1" dirty="0">
              <a:solidFill>
                <a:schemeClr val="tx1"/>
              </a:solidFill>
              <a:latin typeface="+mj-lt"/>
              <a:cs typeface="Arial" pitchFamily="34" charset="0"/>
            </a:endParaRPr>
          </a:p>
        </p:txBody>
      </p:sp>
      <p:pic>
        <p:nvPicPr>
          <p:cNvPr id="9" name="Picture 87" descr="j029695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410200"/>
            <a:ext cx="1596046" cy="128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4294967295"/>
          </p:nvPr>
        </p:nvSpPr>
        <p:spPr>
          <a:xfrm>
            <a:off x="762000" y="3225800"/>
            <a:ext cx="8140841" cy="3471323"/>
          </a:xfrm>
          <a:prstGeom prst="rect">
            <a:avLst/>
          </a:prstGeom>
        </p:spPr>
        <p:txBody>
          <a:bodyPr>
            <a:normAutofit/>
          </a:bodyPr>
          <a:lstStyle/>
          <a:p>
            <a:r>
              <a:rPr lang="en-CA" altLang="en-US" sz="2200" dirty="0" smtClean="0"/>
              <a:t>Pragmatic RCT in 33 ICUs in England</a:t>
            </a:r>
          </a:p>
          <a:p>
            <a:r>
              <a:rPr lang="en-CA" altLang="en-US" sz="2200" dirty="0" smtClean="0"/>
              <a:t>2400 patients expected to require nutrition support for at least 2 days after unplanned admission</a:t>
            </a:r>
          </a:p>
          <a:p>
            <a:r>
              <a:rPr lang="en-CA" altLang="en-US" sz="2200" dirty="0" smtClean="0"/>
              <a:t>Early EN vs Early PN</a:t>
            </a:r>
          </a:p>
          <a:p>
            <a:r>
              <a:rPr lang="en-CA" altLang="en-US" sz="2200" dirty="0" smtClean="0"/>
              <a:t>According to local products and policies</a:t>
            </a:r>
          </a:p>
          <a:p>
            <a:r>
              <a:rPr lang="en-CA" altLang="en-US" sz="2200" dirty="0" smtClean="0"/>
              <a:t>Powered to detect a 6.4% ARR in 30 day mortality</a:t>
            </a:r>
          </a:p>
        </p:txBody>
      </p:sp>
      <p:pic>
        <p:nvPicPr>
          <p:cNvPr id="665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24423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Box 4"/>
          <p:cNvSpPr txBox="1">
            <a:spLocks noChangeArrowheads="1"/>
          </p:cNvSpPr>
          <p:nvPr/>
        </p:nvSpPr>
        <p:spPr bwMode="auto">
          <a:xfrm>
            <a:off x="5943600" y="6330395"/>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en-US" sz="1600" i="1" dirty="0">
                <a:latin typeface="+mn-lt"/>
              </a:rPr>
              <a:t>NEJM</a:t>
            </a:r>
            <a:r>
              <a:rPr lang="en-CA" altLang="en-US" sz="1600" dirty="0">
                <a:latin typeface="+mn-lt"/>
              </a:rPr>
              <a:t> Oct 1 2014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152401"/>
            <a:ext cx="6330950" cy="264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390" y="2986088"/>
            <a:ext cx="4378325"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5"/>
          <p:cNvSpPr txBox="1">
            <a:spLocks noChangeArrowheads="1"/>
          </p:cNvSpPr>
          <p:nvPr/>
        </p:nvSpPr>
        <p:spPr bwMode="auto">
          <a:xfrm>
            <a:off x="5562600" y="3383340"/>
            <a:ext cx="3352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latin typeface="Arial" pitchFamily="34" charset="0"/>
              </a:rPr>
              <a:t>No difference in 30 day or 90 day mortality or infection nor 14 other secondary </a:t>
            </a:r>
            <a:r>
              <a:rPr lang="en-CA" altLang="en-US" sz="2400" dirty="0" smtClean="0">
                <a:latin typeface="Arial" pitchFamily="34" charset="0"/>
              </a:rPr>
              <a:t>outcomes</a:t>
            </a:r>
            <a:endParaRPr lang="en-CA" altLang="en-US" sz="2400" dirty="0">
              <a:solidFill>
                <a:schemeClr val="bg1"/>
              </a:solidFill>
              <a:latin typeface="Arial" pitchFamily="34" charset="0"/>
            </a:endParaRPr>
          </a:p>
        </p:txBody>
      </p:sp>
      <p:sp>
        <p:nvSpPr>
          <p:cNvPr id="67590" name="TextBox 6"/>
          <p:cNvSpPr txBox="1">
            <a:spLocks noChangeArrowheads="1"/>
          </p:cNvSpPr>
          <p:nvPr/>
        </p:nvSpPr>
        <p:spPr bwMode="auto">
          <a:xfrm>
            <a:off x="533400" y="6170613"/>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en-US" sz="1800" dirty="0">
                <a:latin typeface="+mn-lt"/>
              </a:rPr>
              <a:t>Protein Delivered: EN 0.7 gm/kg; PN 1.0 gm/kg</a:t>
            </a:r>
          </a:p>
        </p:txBody>
      </p:sp>
      <p:grpSp>
        <p:nvGrpSpPr>
          <p:cNvPr id="4" name="Group 3"/>
          <p:cNvGrpSpPr>
            <a:grpSpLocks/>
          </p:cNvGrpSpPr>
          <p:nvPr/>
        </p:nvGrpSpPr>
        <p:grpSpPr bwMode="auto">
          <a:xfrm>
            <a:off x="5943600" y="5069480"/>
            <a:ext cx="2667000" cy="1533349"/>
            <a:chOff x="5410200" y="4649698"/>
            <a:chExt cx="2667000" cy="1293901"/>
          </a:xfrm>
        </p:grpSpPr>
        <p:sp>
          <p:nvSpPr>
            <p:cNvPr id="67592" name="Up Arrow Callout 1"/>
            <p:cNvSpPr>
              <a:spLocks noChangeArrowheads="1"/>
            </p:cNvSpPr>
            <p:nvPr/>
          </p:nvSpPr>
          <p:spPr bwMode="auto">
            <a:xfrm>
              <a:off x="5410200" y="4649698"/>
              <a:ext cx="2667000" cy="1293901"/>
            </a:xfrm>
            <a:prstGeom prst="upArrowCallout">
              <a:avLst>
                <a:gd name="adj1" fmla="val 25002"/>
                <a:gd name="adj2" fmla="val 25002"/>
                <a:gd name="adj3" fmla="val 25000"/>
                <a:gd name="adj4" fmla="val 64977"/>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chemeClr val="tx2"/>
                </a:solidFill>
                <a:latin typeface="Arial" pitchFamily="34" charset="0"/>
              </a:endParaRPr>
            </a:p>
          </p:txBody>
        </p:sp>
        <p:sp>
          <p:nvSpPr>
            <p:cNvPr id="67593" name="TextBox 2"/>
            <p:cNvSpPr txBox="1">
              <a:spLocks noChangeArrowheads="1"/>
            </p:cNvSpPr>
            <p:nvPr/>
          </p:nvSpPr>
          <p:spPr bwMode="auto">
            <a:xfrm>
              <a:off x="5410200" y="5150709"/>
              <a:ext cx="2667000" cy="5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000" dirty="0">
                  <a:solidFill>
                    <a:srgbClr val="FF0000"/>
                  </a:solidFill>
                  <a:latin typeface="Arial" pitchFamily="34" charset="0"/>
                </a:rPr>
                <a:t>Suboptimal method of determining infection</a:t>
              </a:r>
            </a:p>
          </p:txBody>
        </p:sp>
      </p:grpSp>
    </p:spTree>
    <p:extLst>
      <p:ext uri="{BB962C8B-B14F-4D97-AF65-F5344CB8AC3E}">
        <p14:creationId xmlns:p14="http://schemas.microsoft.com/office/powerpoint/2010/main" val="3893188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03200" y="381000"/>
            <a:ext cx="8737600" cy="1143000"/>
          </a:xfrm>
        </p:spPr>
        <p:txBody>
          <a:bodyPr/>
          <a:lstStyle/>
          <a:p>
            <a:r>
              <a:rPr lang="en-CA" altLang="en-US" sz="3200" dirty="0" smtClean="0"/>
              <a:t>CALORIES Trial</a:t>
            </a:r>
            <a:br>
              <a:rPr lang="en-CA" altLang="en-US" sz="3200" dirty="0" smtClean="0"/>
            </a:br>
            <a:r>
              <a:rPr lang="en-CA" altLang="en-US" sz="2800" dirty="0" smtClean="0"/>
              <a:t>Results of Subgroup </a:t>
            </a:r>
            <a:r>
              <a:rPr lang="en-CA" altLang="en-US" sz="2800" dirty="0"/>
              <a:t>A</a:t>
            </a:r>
            <a:r>
              <a:rPr lang="en-CA" altLang="en-US" sz="2800" dirty="0" smtClean="0"/>
              <a:t>nalysis on 30 Mortality</a:t>
            </a:r>
          </a:p>
        </p:txBody>
      </p:sp>
      <p:pic>
        <p:nvPicPr>
          <p:cNvPr id="6963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765301"/>
            <a:ext cx="87376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47688" y="4292600"/>
            <a:ext cx="8001000" cy="3810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chemeClr val="tx2"/>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530600"/>
            <a:ext cx="7772400" cy="2336800"/>
          </a:xfrm>
        </p:spPr>
        <p:txBody>
          <a:bodyPr/>
          <a:lstStyle/>
          <a:p>
            <a:pPr algn="ctr"/>
            <a:r>
              <a:rPr lang="en-CA" altLang="en-US" sz="3600" dirty="0" smtClean="0"/>
              <a:t>Optimal Amount of Protein and Calories for Critically Ill Patients?</a:t>
            </a:r>
            <a:endParaRPr lang="en-US" sz="3600" dirty="0"/>
          </a:p>
        </p:txBody>
      </p:sp>
      <p:sp>
        <p:nvSpPr>
          <p:cNvPr id="5" name="Text Placeholder 4"/>
          <p:cNvSpPr>
            <a:spLocks noGrp="1"/>
          </p:cNvSpPr>
          <p:nvPr>
            <p:ph type="body" idx="1"/>
          </p:nvPr>
        </p:nvSpPr>
        <p:spPr>
          <a:xfrm>
            <a:off x="685800" y="990600"/>
            <a:ext cx="7772400" cy="1625600"/>
          </a:xfrm>
        </p:spPr>
        <p:txBody>
          <a:bodyPr/>
          <a:lstStyle/>
          <a:p>
            <a:pPr algn="ctr">
              <a:spcBef>
                <a:spcPct val="0"/>
              </a:spcBef>
            </a:pPr>
            <a:r>
              <a:rPr lang="en-CA" sz="3600" cap="all" dirty="0">
                <a:solidFill>
                  <a:schemeClr val="tx2"/>
                </a:solidFill>
                <a:latin typeface="+mj-lt"/>
              </a:rPr>
              <a:t>Early EN (within 24-48 hrs of admission) is recommended!</a:t>
            </a:r>
            <a:endParaRPr lang="en-US" sz="3600" cap="all" dirty="0">
              <a:solidFill>
                <a:schemeClr val="tx2"/>
              </a:solidFill>
              <a:latin typeface="+mj-lt"/>
            </a:endParaRPr>
          </a:p>
        </p:txBody>
      </p:sp>
    </p:spTree>
    <p:extLst>
      <p:ext uri="{BB962C8B-B14F-4D97-AF65-F5344CB8AC3E}">
        <p14:creationId xmlns:p14="http://schemas.microsoft.com/office/powerpoint/2010/main" val="34129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p:cNvSpPr txBox="1">
            <a:spLocks noChangeArrowheads="1"/>
          </p:cNvSpPr>
          <p:nvPr/>
        </p:nvSpPr>
        <p:spPr bwMode="auto">
          <a:xfrm>
            <a:off x="1905000" y="4664298"/>
            <a:ext cx="6858000" cy="159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Clr>
                <a:srgbClr val="CC0000"/>
              </a:buClr>
              <a:buFont typeface="Wingdings" pitchFamily="2" charset="2"/>
              <a:buChar char="§"/>
            </a:pPr>
            <a:r>
              <a:rPr lang="en-CA" altLang="en-US" sz="2800" dirty="0">
                <a:solidFill>
                  <a:srgbClr val="FFFF00"/>
                </a:solidFill>
                <a:latin typeface="Trebuchet MS" panose="020B0603020202020204" pitchFamily="34" charset="0"/>
                <a:sym typeface="Symbol" pitchFamily="18" charset="2"/>
              </a:rPr>
              <a:t> </a:t>
            </a:r>
            <a:r>
              <a:rPr lang="en-CA" altLang="en-US" sz="2000" dirty="0">
                <a:solidFill>
                  <a:srgbClr val="FFFF00"/>
                </a:solidFill>
                <a:latin typeface="+mn-lt"/>
              </a:rPr>
              <a:t>Caloric debt associated with:</a:t>
            </a:r>
          </a:p>
          <a:p>
            <a:pPr lvl="1" algn="ctr">
              <a:lnSpc>
                <a:spcPct val="90000"/>
              </a:lnSpc>
              <a:spcBef>
                <a:spcPct val="0"/>
              </a:spcBef>
              <a:buClr>
                <a:srgbClr val="CC0000"/>
              </a:buClr>
              <a:buFont typeface="Wingdings" pitchFamily="2" charset="2"/>
              <a:buChar char="§"/>
            </a:pPr>
            <a:r>
              <a:rPr lang="en-CA" altLang="en-US" sz="2000" dirty="0">
                <a:solidFill>
                  <a:srgbClr val="FFFF00"/>
                </a:solidFill>
                <a:latin typeface="+mn-lt"/>
                <a:sym typeface="Symbol" pitchFamily="18" charset="2"/>
              </a:rPr>
              <a:t> </a:t>
            </a:r>
            <a:r>
              <a:rPr lang="en-CA" altLang="en-US" sz="2000" dirty="0">
                <a:solidFill>
                  <a:srgbClr val="FFFF00"/>
                </a:solidFill>
                <a:latin typeface="+mn-lt"/>
              </a:rPr>
              <a:t>Longer ICU stay </a:t>
            </a:r>
          </a:p>
          <a:p>
            <a:pPr lvl="1" algn="ctr">
              <a:lnSpc>
                <a:spcPct val="90000"/>
              </a:lnSpc>
              <a:spcBef>
                <a:spcPct val="0"/>
              </a:spcBef>
              <a:buClr>
                <a:srgbClr val="CC0000"/>
              </a:buClr>
              <a:buFont typeface="Wingdings" pitchFamily="2" charset="2"/>
              <a:buChar char="§"/>
            </a:pPr>
            <a:r>
              <a:rPr lang="en-CA" altLang="en-US" sz="2000" dirty="0">
                <a:solidFill>
                  <a:srgbClr val="FFFF00"/>
                </a:solidFill>
                <a:latin typeface="+mn-lt"/>
                <a:sym typeface="Symbol" pitchFamily="18" charset="2"/>
              </a:rPr>
              <a:t> </a:t>
            </a:r>
            <a:r>
              <a:rPr lang="en-CA" altLang="en-US" sz="2000" dirty="0">
                <a:solidFill>
                  <a:srgbClr val="FFFF00"/>
                </a:solidFill>
                <a:latin typeface="+mn-lt"/>
              </a:rPr>
              <a:t>Days on mechanical ventilation</a:t>
            </a:r>
          </a:p>
          <a:p>
            <a:pPr lvl="1" algn="ctr">
              <a:lnSpc>
                <a:spcPct val="90000"/>
              </a:lnSpc>
              <a:spcBef>
                <a:spcPct val="0"/>
              </a:spcBef>
              <a:buClr>
                <a:srgbClr val="CC0000"/>
              </a:buClr>
              <a:buFont typeface="Wingdings" pitchFamily="2" charset="2"/>
              <a:buChar char="§"/>
            </a:pPr>
            <a:r>
              <a:rPr lang="en-CA" altLang="en-US" sz="2000" dirty="0">
                <a:solidFill>
                  <a:srgbClr val="FFFF00"/>
                </a:solidFill>
                <a:latin typeface="+mn-lt"/>
                <a:sym typeface="Symbol" pitchFamily="18" charset="2"/>
              </a:rPr>
              <a:t> </a:t>
            </a:r>
            <a:r>
              <a:rPr lang="en-CA" altLang="en-US" sz="2000" dirty="0">
                <a:solidFill>
                  <a:srgbClr val="FFFF00"/>
                </a:solidFill>
                <a:latin typeface="+mn-lt"/>
              </a:rPr>
              <a:t>Complications</a:t>
            </a:r>
          </a:p>
          <a:p>
            <a:pPr lvl="1" algn="ctr">
              <a:lnSpc>
                <a:spcPct val="90000"/>
              </a:lnSpc>
              <a:spcBef>
                <a:spcPct val="0"/>
              </a:spcBef>
              <a:buClr>
                <a:srgbClr val="CC0000"/>
              </a:buClr>
              <a:buFont typeface="Wingdings" pitchFamily="2" charset="2"/>
              <a:buChar char="§"/>
            </a:pPr>
            <a:r>
              <a:rPr lang="en-CA" altLang="en-US" sz="2000" dirty="0">
                <a:solidFill>
                  <a:srgbClr val="FFFF00"/>
                </a:solidFill>
                <a:latin typeface="+mn-lt"/>
              </a:rPr>
              <a:t> </a:t>
            </a:r>
            <a:r>
              <a:rPr lang="en-CA" altLang="en-US" sz="2000" dirty="0">
                <a:solidFill>
                  <a:srgbClr val="FFFF00"/>
                </a:solidFill>
                <a:latin typeface="+mn-lt"/>
                <a:sym typeface="Symbol" pitchFamily="18" charset="2"/>
              </a:rPr>
              <a:t></a:t>
            </a:r>
            <a:r>
              <a:rPr lang="en-CA" altLang="en-US" sz="2000" dirty="0">
                <a:solidFill>
                  <a:srgbClr val="FFFF00"/>
                </a:solidFill>
                <a:latin typeface="+mn-lt"/>
              </a:rPr>
              <a:t> Mortality</a:t>
            </a:r>
          </a:p>
        </p:txBody>
      </p:sp>
      <p:sp>
        <p:nvSpPr>
          <p:cNvPr id="71684" name="TextBox 9"/>
          <p:cNvSpPr txBox="1">
            <a:spLocks noChangeArrowheads="1"/>
          </p:cNvSpPr>
          <p:nvPr/>
        </p:nvSpPr>
        <p:spPr bwMode="auto">
          <a:xfrm>
            <a:off x="0" y="2438405"/>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solidFill>
                  <a:srgbClr val="FFFF00"/>
                </a:solidFill>
                <a:latin typeface="+mn-lt"/>
              </a:rPr>
              <a:t>Adequacy of EN</a:t>
            </a:r>
          </a:p>
        </p:txBody>
      </p:sp>
      <p:sp>
        <p:nvSpPr>
          <p:cNvPr id="71685" name="TextBox 13"/>
          <p:cNvSpPr txBox="1">
            <a:spLocks noChangeArrowheads="1"/>
          </p:cNvSpPr>
          <p:nvPr/>
        </p:nvSpPr>
        <p:spPr bwMode="auto">
          <a:xfrm>
            <a:off x="152400" y="57658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en-US" sz="1600" dirty="0">
                <a:solidFill>
                  <a:srgbClr val="FFFFFF"/>
                </a:solidFill>
                <a:latin typeface="+mn-lt"/>
              </a:rPr>
              <a:t>Rubinson </a:t>
            </a:r>
            <a:r>
              <a:rPr lang="en-CA" altLang="en-US" sz="1600" i="1" dirty="0">
                <a:solidFill>
                  <a:srgbClr val="FFFFFF"/>
                </a:solidFill>
                <a:latin typeface="+mn-lt"/>
              </a:rPr>
              <a:t>CCM</a:t>
            </a:r>
            <a:r>
              <a:rPr lang="en-CA" altLang="en-US" sz="1600" dirty="0">
                <a:solidFill>
                  <a:srgbClr val="FFFFFF"/>
                </a:solidFill>
                <a:latin typeface="+mn-lt"/>
              </a:rPr>
              <a:t> 2004; Villet </a:t>
            </a:r>
            <a:r>
              <a:rPr lang="en-CA" altLang="en-US" sz="1600" i="1" dirty="0">
                <a:solidFill>
                  <a:srgbClr val="FFFFFF"/>
                </a:solidFill>
                <a:latin typeface="+mn-lt"/>
              </a:rPr>
              <a:t>Clin Nutr</a:t>
            </a:r>
            <a:r>
              <a:rPr lang="en-CA" altLang="en-US" sz="1600" dirty="0">
                <a:solidFill>
                  <a:srgbClr val="FFFFFF"/>
                </a:solidFill>
                <a:latin typeface="+mn-lt"/>
              </a:rPr>
              <a:t> 2005; Dvir </a:t>
            </a:r>
            <a:r>
              <a:rPr lang="en-CA" altLang="en-US" sz="1600" i="1" dirty="0">
                <a:solidFill>
                  <a:srgbClr val="FFFFFF"/>
                </a:solidFill>
                <a:latin typeface="+mn-lt"/>
              </a:rPr>
              <a:t>Clin Nutr </a:t>
            </a:r>
            <a:r>
              <a:rPr lang="en-CA" altLang="en-US" sz="1600" dirty="0">
                <a:solidFill>
                  <a:srgbClr val="FFFFFF"/>
                </a:solidFill>
                <a:latin typeface="+mn-lt"/>
              </a:rPr>
              <a:t>2006; Petros </a:t>
            </a:r>
            <a:r>
              <a:rPr lang="en-CA" altLang="en-US" sz="1600" i="1" dirty="0">
                <a:solidFill>
                  <a:srgbClr val="FFFFFF"/>
                </a:solidFill>
                <a:latin typeface="+mn-lt"/>
              </a:rPr>
              <a:t>Clin Nutr</a:t>
            </a:r>
            <a:r>
              <a:rPr lang="en-CA" altLang="en-US" sz="1600" dirty="0">
                <a:solidFill>
                  <a:srgbClr val="FFFFFF"/>
                </a:solidFill>
                <a:latin typeface="+mn-lt"/>
              </a:rPr>
              <a:t> 2006</a:t>
            </a:r>
          </a:p>
        </p:txBody>
      </p:sp>
      <p:graphicFrame>
        <p:nvGraphicFramePr>
          <p:cNvPr id="71686" name="Object 2"/>
          <p:cNvGraphicFramePr>
            <a:graphicFrameLocks noChangeAspect="1"/>
          </p:cNvGraphicFramePr>
          <p:nvPr>
            <p:extLst>
              <p:ext uri="{D42A27DB-BD31-4B8C-83A1-F6EECF244321}">
                <p14:modId xmlns:p14="http://schemas.microsoft.com/office/powerpoint/2010/main" val="3150223877"/>
              </p:ext>
            </p:extLst>
          </p:nvPr>
        </p:nvGraphicFramePr>
        <p:xfrm>
          <a:off x="1600200" y="685801"/>
          <a:ext cx="6553200" cy="3818388"/>
        </p:xfrm>
        <a:graphic>
          <a:graphicData uri="http://schemas.openxmlformats.org/presentationml/2006/ole">
            <mc:AlternateContent xmlns:mc="http://schemas.openxmlformats.org/markup-compatibility/2006">
              <mc:Choice xmlns:v="urn:schemas-microsoft-com:vml" Requires="v">
                <p:oleObj spid="_x0000_s119951" name="Chart" r:id="rId3" imgW="5686349" imgH="3152851" progId="Excel.Chart.8">
                  <p:embed/>
                </p:oleObj>
              </mc:Choice>
              <mc:Fallback>
                <p:oleObj name="Chart" r:id="rId3" imgW="5686349" imgH="31528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685801"/>
                        <a:ext cx="6553200" cy="3818388"/>
                      </a:xfrm>
                      <a:prstGeom prst="rect">
                        <a:avLst/>
                      </a:prstGeom>
                      <a:noFill/>
                      <a:ln>
                        <a:noFill/>
                      </a:ln>
                      <a:effectLst/>
                      <a:extLst/>
                    </p:spPr>
                  </p:pic>
                </p:oleObj>
              </mc:Fallback>
            </mc:AlternateContent>
          </a:graphicData>
        </a:graphic>
      </p:graphicFrame>
      <p:grpSp>
        <p:nvGrpSpPr>
          <p:cNvPr id="2" name="Group 21"/>
          <p:cNvGrpSpPr>
            <a:grpSpLocks/>
          </p:cNvGrpSpPr>
          <p:nvPr/>
        </p:nvGrpSpPr>
        <p:grpSpPr bwMode="auto">
          <a:xfrm>
            <a:off x="2484461" y="1269998"/>
            <a:ext cx="3505200" cy="1854201"/>
            <a:chOff x="-1248" y="672"/>
            <a:chExt cx="2192" cy="1114"/>
          </a:xfrm>
        </p:grpSpPr>
        <p:sp>
          <p:nvSpPr>
            <p:cNvPr id="71688" name="Freeform 13"/>
            <p:cNvSpPr>
              <a:spLocks noChangeArrowheads="1"/>
            </p:cNvSpPr>
            <p:nvPr/>
          </p:nvSpPr>
          <p:spPr bwMode="auto">
            <a:xfrm>
              <a:off x="-1248" y="672"/>
              <a:ext cx="2192" cy="1114"/>
            </a:xfrm>
            <a:custGeom>
              <a:avLst/>
              <a:gdLst>
                <a:gd name="T0" fmla="*/ 0 w 4550228"/>
                <a:gd name="T1" fmla="*/ 0 h 1391213"/>
                <a:gd name="T2" fmla="*/ 0 w 4550228"/>
                <a:gd name="T3" fmla="*/ 0 h 1391213"/>
                <a:gd name="T4" fmla="*/ 0 w 4550228"/>
                <a:gd name="T5" fmla="*/ 0 h 1391213"/>
                <a:gd name="T6" fmla="*/ 0 w 4550228"/>
                <a:gd name="T7" fmla="*/ 0 h 1391213"/>
                <a:gd name="T8" fmla="*/ 0 w 4550228"/>
                <a:gd name="T9" fmla="*/ 0 h 1391213"/>
                <a:gd name="T10" fmla="*/ 0 w 4550228"/>
                <a:gd name="T11" fmla="*/ 0 h 1391213"/>
                <a:gd name="T12" fmla="*/ 0 w 4550228"/>
                <a:gd name="T13" fmla="*/ 0 h 1391213"/>
                <a:gd name="T14" fmla="*/ 0 w 4550228"/>
                <a:gd name="T15" fmla="*/ 0 h 1391213"/>
                <a:gd name="T16" fmla="*/ 0 w 4550228"/>
                <a:gd name="T17" fmla="*/ 0 h 1391213"/>
                <a:gd name="T18" fmla="*/ 0 w 4550228"/>
                <a:gd name="T19" fmla="*/ 0 h 1391213"/>
                <a:gd name="T20" fmla="*/ 0 w 4550228"/>
                <a:gd name="T21" fmla="*/ 0 h 1391213"/>
                <a:gd name="T22" fmla="*/ 0 w 4550228"/>
                <a:gd name="T23" fmla="*/ 0 h 1391213"/>
                <a:gd name="T24" fmla="*/ 0 w 4550228"/>
                <a:gd name="T25" fmla="*/ 0 h 1391213"/>
                <a:gd name="T26" fmla="*/ 0 w 4550228"/>
                <a:gd name="T27" fmla="*/ 0 h 1391213"/>
                <a:gd name="T28" fmla="*/ 0 w 4550228"/>
                <a:gd name="T29" fmla="*/ 0 h 1391213"/>
                <a:gd name="T30" fmla="*/ 0 w 4550228"/>
                <a:gd name="T31" fmla="*/ 0 h 1391213"/>
                <a:gd name="T32" fmla="*/ 0 w 4550228"/>
                <a:gd name="T33" fmla="*/ 0 h 1391213"/>
                <a:gd name="T34" fmla="*/ 0 w 4550228"/>
                <a:gd name="T35" fmla="*/ 0 h 1391213"/>
                <a:gd name="T36" fmla="*/ 0 w 4550228"/>
                <a:gd name="T37" fmla="*/ 0 h 1391213"/>
                <a:gd name="T38" fmla="*/ 0 w 4550228"/>
                <a:gd name="T39" fmla="*/ 0 h 1391213"/>
                <a:gd name="T40" fmla="*/ 0 w 4550228"/>
                <a:gd name="T41" fmla="*/ 0 h 1391213"/>
                <a:gd name="T42" fmla="*/ 0 w 4550228"/>
                <a:gd name="T43" fmla="*/ 0 h 1391213"/>
                <a:gd name="T44" fmla="*/ 0 w 4550228"/>
                <a:gd name="T45" fmla="*/ 0 h 1391213"/>
                <a:gd name="T46" fmla="*/ 0 w 4550228"/>
                <a:gd name="T47" fmla="*/ 0 h 1391213"/>
                <a:gd name="T48" fmla="*/ 0 w 4550228"/>
                <a:gd name="T49" fmla="*/ 0 h 1391213"/>
                <a:gd name="T50" fmla="*/ 0 w 4550228"/>
                <a:gd name="T51" fmla="*/ 0 h 1391213"/>
                <a:gd name="T52" fmla="*/ 0 w 4550228"/>
                <a:gd name="T53" fmla="*/ 0 h 1391213"/>
                <a:gd name="T54" fmla="*/ 0 w 4550228"/>
                <a:gd name="T55" fmla="*/ 0 h 1391213"/>
                <a:gd name="T56" fmla="*/ 0 w 4550228"/>
                <a:gd name="T57" fmla="*/ 0 h 1391213"/>
                <a:gd name="T58" fmla="*/ 0 w 4550228"/>
                <a:gd name="T59" fmla="*/ 0 h 1391213"/>
                <a:gd name="T60" fmla="*/ 0 w 4550228"/>
                <a:gd name="T61" fmla="*/ 0 h 1391213"/>
                <a:gd name="T62" fmla="*/ 0 w 4550228"/>
                <a:gd name="T63" fmla="*/ 0 h 1391213"/>
                <a:gd name="T64" fmla="*/ 0 w 4550228"/>
                <a:gd name="T65" fmla="*/ 0 h 1391213"/>
                <a:gd name="T66" fmla="*/ 0 w 4550228"/>
                <a:gd name="T67" fmla="*/ 0 h 1391213"/>
                <a:gd name="T68" fmla="*/ 0 w 4550228"/>
                <a:gd name="T69" fmla="*/ 0 h 1391213"/>
                <a:gd name="T70" fmla="*/ 0 w 4550228"/>
                <a:gd name="T71" fmla="*/ 0 h 1391213"/>
                <a:gd name="T72" fmla="*/ 0 w 4550228"/>
                <a:gd name="T73" fmla="*/ 0 h 1391213"/>
                <a:gd name="T74" fmla="*/ 0 w 4550228"/>
                <a:gd name="T75" fmla="*/ 0 h 1391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0228"/>
                <a:gd name="T115" fmla="*/ 0 h 1391213"/>
                <a:gd name="T116" fmla="*/ 4550228 w 4550228"/>
                <a:gd name="T117" fmla="*/ 1391213 h 1391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0228" h="1391213">
                  <a:moveTo>
                    <a:pt x="302078" y="57150"/>
                  </a:moveTo>
                  <a:cubicBezTo>
                    <a:pt x="295728" y="82550"/>
                    <a:pt x="283028" y="107168"/>
                    <a:pt x="283028" y="133350"/>
                  </a:cubicBezTo>
                  <a:cubicBezTo>
                    <a:pt x="283028" y="1391213"/>
                    <a:pt x="0" y="1111613"/>
                    <a:pt x="1159328" y="1085850"/>
                  </a:cubicBezTo>
                  <a:cubicBezTo>
                    <a:pt x="1356785" y="1057642"/>
                    <a:pt x="1248649" y="1075606"/>
                    <a:pt x="1483178" y="1028700"/>
                  </a:cubicBezTo>
                  <a:cubicBezTo>
                    <a:pt x="1514928" y="1022350"/>
                    <a:pt x="1547711" y="1019889"/>
                    <a:pt x="1578428" y="1009650"/>
                  </a:cubicBezTo>
                  <a:cubicBezTo>
                    <a:pt x="1597478" y="1003300"/>
                    <a:pt x="1616270" y="996117"/>
                    <a:pt x="1635578" y="990600"/>
                  </a:cubicBezTo>
                  <a:cubicBezTo>
                    <a:pt x="1716675" y="967429"/>
                    <a:pt x="1829380" y="948030"/>
                    <a:pt x="1902278" y="933450"/>
                  </a:cubicBezTo>
                  <a:cubicBezTo>
                    <a:pt x="1934028" y="927100"/>
                    <a:pt x="1965590" y="919723"/>
                    <a:pt x="1997528" y="914400"/>
                  </a:cubicBezTo>
                  <a:cubicBezTo>
                    <a:pt x="2073728" y="901700"/>
                    <a:pt x="2151183" y="895036"/>
                    <a:pt x="2226128" y="876300"/>
                  </a:cubicBezTo>
                  <a:cubicBezTo>
                    <a:pt x="2294628" y="859175"/>
                    <a:pt x="2325024" y="850292"/>
                    <a:pt x="2397578" y="838200"/>
                  </a:cubicBezTo>
                  <a:cubicBezTo>
                    <a:pt x="2441868" y="830818"/>
                    <a:pt x="2486549" y="825978"/>
                    <a:pt x="2530928" y="819150"/>
                  </a:cubicBezTo>
                  <a:cubicBezTo>
                    <a:pt x="2589270" y="810174"/>
                    <a:pt x="2681034" y="794768"/>
                    <a:pt x="2740478" y="781050"/>
                  </a:cubicBezTo>
                  <a:cubicBezTo>
                    <a:pt x="2791500" y="769276"/>
                    <a:pt x="2843202" y="759509"/>
                    <a:pt x="2892878" y="742950"/>
                  </a:cubicBezTo>
                  <a:cubicBezTo>
                    <a:pt x="2943416" y="726104"/>
                    <a:pt x="2971553" y="715102"/>
                    <a:pt x="3026228" y="704850"/>
                  </a:cubicBezTo>
                  <a:cubicBezTo>
                    <a:pt x="3102156" y="690614"/>
                    <a:pt x="3178173" y="676332"/>
                    <a:pt x="3254828" y="666750"/>
                  </a:cubicBezTo>
                  <a:cubicBezTo>
                    <a:pt x="3355861" y="654121"/>
                    <a:pt x="3440676" y="644424"/>
                    <a:pt x="3540578" y="628650"/>
                  </a:cubicBezTo>
                  <a:lnTo>
                    <a:pt x="3769178" y="590550"/>
                  </a:lnTo>
                  <a:lnTo>
                    <a:pt x="3883478" y="571500"/>
                  </a:lnTo>
                  <a:cubicBezTo>
                    <a:pt x="3960716" y="558627"/>
                    <a:pt x="4002933" y="554714"/>
                    <a:pt x="4073978" y="533400"/>
                  </a:cubicBezTo>
                  <a:cubicBezTo>
                    <a:pt x="4112445" y="521860"/>
                    <a:pt x="4154862" y="517577"/>
                    <a:pt x="4188278" y="495300"/>
                  </a:cubicBezTo>
                  <a:lnTo>
                    <a:pt x="4245428" y="457200"/>
                  </a:lnTo>
                  <a:cubicBezTo>
                    <a:pt x="4291237" y="388486"/>
                    <a:pt x="4319534" y="337946"/>
                    <a:pt x="4397828" y="285750"/>
                  </a:cubicBezTo>
                  <a:lnTo>
                    <a:pt x="4512128" y="209550"/>
                  </a:lnTo>
                  <a:cubicBezTo>
                    <a:pt x="4524828" y="190500"/>
                    <a:pt x="4550228" y="175295"/>
                    <a:pt x="4550228" y="152400"/>
                  </a:cubicBezTo>
                  <a:cubicBezTo>
                    <a:pt x="4550228" y="101531"/>
                    <a:pt x="4404178" y="19188"/>
                    <a:pt x="4397828" y="19050"/>
                  </a:cubicBezTo>
                  <a:lnTo>
                    <a:pt x="3521528" y="0"/>
                  </a:lnTo>
                  <a:lnTo>
                    <a:pt x="340178" y="19050"/>
                  </a:lnTo>
                  <a:cubicBezTo>
                    <a:pt x="285364" y="20340"/>
                    <a:pt x="279223" y="102861"/>
                    <a:pt x="263978" y="133350"/>
                  </a:cubicBezTo>
                  <a:cubicBezTo>
                    <a:pt x="253739" y="153828"/>
                    <a:pt x="225878" y="190500"/>
                    <a:pt x="225878" y="190500"/>
                  </a:cubicBezTo>
                  <a:lnTo>
                    <a:pt x="283028" y="152400"/>
                  </a:lnTo>
                  <a:lnTo>
                    <a:pt x="302078" y="133350"/>
                  </a:lnTo>
                  <a:lnTo>
                    <a:pt x="283028" y="152400"/>
                  </a:lnTo>
                  <a:lnTo>
                    <a:pt x="283028" y="114300"/>
                  </a:lnTo>
                  <a:lnTo>
                    <a:pt x="302078" y="114300"/>
                  </a:lnTo>
                  <a:lnTo>
                    <a:pt x="283028" y="114300"/>
                  </a:lnTo>
                  <a:lnTo>
                    <a:pt x="225878" y="114300"/>
                  </a:lnTo>
                </a:path>
              </a:pathLst>
            </a:cu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grpSp>
          <p:nvGrpSpPr>
            <p:cNvPr id="71689" name="Group 14"/>
            <p:cNvGrpSpPr>
              <a:grpSpLocks/>
            </p:cNvGrpSpPr>
            <p:nvPr/>
          </p:nvGrpSpPr>
          <p:grpSpPr bwMode="auto">
            <a:xfrm>
              <a:off x="-864" y="816"/>
              <a:ext cx="1291" cy="329"/>
              <a:chOff x="3124200" y="2438400"/>
              <a:chExt cx="1600200" cy="400110"/>
            </a:xfrm>
          </p:grpSpPr>
          <p:sp>
            <p:nvSpPr>
              <p:cNvPr id="71690" name="Rectangle 11"/>
              <p:cNvSpPr>
                <a:spLocks noChangeArrowheads="1"/>
              </p:cNvSpPr>
              <p:nvPr/>
            </p:nvSpPr>
            <p:spPr bwMode="auto">
              <a:xfrm>
                <a:off x="3124200" y="2438400"/>
                <a:ext cx="1600200" cy="381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dirty="0">
                  <a:solidFill>
                    <a:srgbClr val="FFFF00"/>
                  </a:solidFill>
                  <a:latin typeface="Arial" pitchFamily="34" charset="0"/>
                </a:endParaRPr>
              </a:p>
            </p:txBody>
          </p:sp>
          <p:sp>
            <p:nvSpPr>
              <p:cNvPr id="71691" name="TextBox 12"/>
              <p:cNvSpPr txBox="1">
                <a:spLocks noChangeArrowheads="1"/>
              </p:cNvSpPr>
              <p:nvPr/>
            </p:nvSpPr>
            <p:spPr bwMode="auto">
              <a:xfrm>
                <a:off x="3124200" y="2438400"/>
                <a:ext cx="160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000000"/>
                    </a:solidFill>
                    <a:latin typeface="Arial" pitchFamily="34" charset="0"/>
                  </a:rPr>
                  <a:t>Caloric Debt</a:t>
                </a:r>
              </a:p>
            </p:txBody>
          </p:sp>
        </p:grpSp>
      </p:grpSp>
      <p:sp>
        <p:nvSpPr>
          <p:cNvPr id="4" name="Title 3"/>
          <p:cNvSpPr>
            <a:spLocks noGrp="1"/>
          </p:cNvSpPr>
          <p:nvPr>
            <p:ph type="title"/>
          </p:nvPr>
        </p:nvSpPr>
        <p:spPr>
          <a:xfrm>
            <a:off x="533400" y="1896"/>
            <a:ext cx="7772400" cy="785504"/>
          </a:xfrm>
        </p:spPr>
        <p:txBody>
          <a:bodyPr/>
          <a:lstStyle/>
          <a:p>
            <a:r>
              <a:rPr lang="en-US" sz="2000" dirty="0" smtClean="0"/>
              <a:t>Increasing Calorie Debt Associated </a:t>
            </a:r>
            <a:br>
              <a:rPr lang="en-US" sz="2000" dirty="0" smtClean="0"/>
            </a:br>
            <a:r>
              <a:rPr lang="en-US" sz="2000" dirty="0"/>
              <a:t>w</a:t>
            </a:r>
            <a:r>
              <a:rPr lang="en-US" sz="2000" dirty="0" smtClean="0"/>
              <a:t>ith Worse Outcomes</a:t>
            </a:r>
            <a:endParaRPr lang="en-US" sz="2000" dirty="0"/>
          </a:p>
        </p:txBody>
      </p:sp>
    </p:spTree>
    <p:extLst>
      <p:ext uri="{BB962C8B-B14F-4D97-AF65-F5344CB8AC3E}">
        <p14:creationId xmlns:p14="http://schemas.microsoft.com/office/powerpoint/2010/main" val="1832302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500" fill="hold"/>
                                        <p:tgtEl>
                                          <p:spTgt spid="2052"/>
                                        </p:tgtEl>
                                        <p:attrNameLst>
                                          <p:attrName>ppt_w</p:attrName>
                                        </p:attrNameLst>
                                      </p:cBhvr>
                                      <p:tavLst>
                                        <p:tav tm="0">
                                          <p:val>
                                            <p:fltVal val="0"/>
                                          </p:val>
                                        </p:tav>
                                        <p:tav tm="100000">
                                          <p:val>
                                            <p:strVal val="#ppt_w"/>
                                          </p:val>
                                        </p:tav>
                                      </p:tavLst>
                                    </p:anim>
                                    <p:anim calcmode="lin" valueType="num">
                                      <p:cBhvr>
                                        <p:cTn id="13" dur="500" fill="hold"/>
                                        <p:tgtEl>
                                          <p:spTgt spid="2052"/>
                                        </p:tgtEl>
                                        <p:attrNameLst>
                                          <p:attrName>ppt_h</p:attrName>
                                        </p:attrNameLst>
                                      </p:cBhvr>
                                      <p:tavLst>
                                        <p:tav tm="0">
                                          <p:val>
                                            <p:fltVal val="0"/>
                                          </p:val>
                                        </p:tav>
                                        <p:tav tm="100000">
                                          <p:val>
                                            <p:strVal val="#ppt_h"/>
                                          </p:val>
                                        </p:tav>
                                      </p:tavLst>
                                    </p:anim>
                                    <p:animEffect transition="in" filter="fade">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0772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2" y="1981201"/>
            <a:ext cx="8067675" cy="47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rosinsja\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77" y="76200"/>
            <a:ext cx="6353123" cy="664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52400" y="177800"/>
            <a:ext cx="8839200" cy="1143000"/>
          </a:xfrm>
        </p:spPr>
        <p:txBody>
          <a:bodyPr/>
          <a:lstStyle/>
          <a:p>
            <a:r>
              <a:rPr lang="en-CA" altLang="en-US" sz="2400" dirty="0" smtClean="0"/>
              <a:t>Optimal Amount of Calories for Critically ill Patients:  </a:t>
            </a:r>
            <a:br>
              <a:rPr lang="en-CA" altLang="en-US" sz="2400" dirty="0" smtClean="0"/>
            </a:br>
            <a:r>
              <a:rPr lang="en-CA" altLang="en-US" sz="2400" dirty="0" smtClean="0"/>
              <a:t>Depends on How </a:t>
            </a:r>
            <a:r>
              <a:rPr lang="en-CA" altLang="en-US" sz="2400" dirty="0"/>
              <a:t>Y</a:t>
            </a:r>
            <a:r>
              <a:rPr lang="en-CA" altLang="en-US" sz="2400" dirty="0" smtClean="0"/>
              <a:t>ou </a:t>
            </a:r>
            <a:r>
              <a:rPr lang="en-CA" altLang="en-US" sz="2400" dirty="0"/>
              <a:t>S</a:t>
            </a:r>
            <a:r>
              <a:rPr lang="en-CA" altLang="en-US" sz="2400" dirty="0" smtClean="0"/>
              <a:t>lice the Cake!</a:t>
            </a:r>
          </a:p>
        </p:txBody>
      </p:sp>
      <p:sp>
        <p:nvSpPr>
          <p:cNvPr id="73731" name="Content Placeholder 2"/>
          <p:cNvSpPr>
            <a:spLocks noGrp="1"/>
          </p:cNvSpPr>
          <p:nvPr>
            <p:ph idx="1"/>
          </p:nvPr>
        </p:nvSpPr>
        <p:spPr>
          <a:xfrm>
            <a:off x="609600" y="1498600"/>
            <a:ext cx="7772400" cy="4866957"/>
          </a:xfrm>
        </p:spPr>
        <p:txBody>
          <a:bodyPr/>
          <a:lstStyle/>
          <a:p>
            <a:r>
              <a:rPr lang="en-CA" altLang="en-US" sz="2200" dirty="0" smtClean="0"/>
              <a:t>Objective: To examine the relationship between the amount of calories received and mortality using various sample restriction and statistical adjustment techniques and demonstrate the influence of the analytic approach on the results. </a:t>
            </a:r>
          </a:p>
          <a:p>
            <a:r>
              <a:rPr lang="en-CA" altLang="en-US" sz="2200" dirty="0" smtClean="0"/>
              <a:t>Design:  Prospective, multi-institutional audit</a:t>
            </a:r>
          </a:p>
          <a:p>
            <a:r>
              <a:rPr lang="en-CA" altLang="en-US" sz="2200" dirty="0" smtClean="0"/>
              <a:t>Setting: 352 Intensive Care Units (ICUs) from 33 countries. </a:t>
            </a:r>
          </a:p>
          <a:p>
            <a:r>
              <a:rPr lang="en-CA" altLang="en-US" sz="2200" dirty="0" smtClean="0"/>
              <a:t>Patients: 7,872 mechanically ventilated, critically ill patients who remained in ICU for at least 96 hours.</a:t>
            </a:r>
          </a:p>
          <a:p>
            <a:endParaRPr lang="en-CA" altLang="en-US" dirty="0" smtClean="0"/>
          </a:p>
          <a:p>
            <a:endParaRPr lang="en-CA" altLang="en-US" dirty="0" smtClean="0"/>
          </a:p>
        </p:txBody>
      </p:sp>
      <p:sp>
        <p:nvSpPr>
          <p:cNvPr id="73732" name="TextBox 3"/>
          <p:cNvSpPr txBox="1">
            <a:spLocks noChangeArrowheads="1"/>
          </p:cNvSpPr>
          <p:nvPr/>
        </p:nvSpPr>
        <p:spPr bwMode="auto">
          <a:xfrm>
            <a:off x="4343400" y="6365558"/>
            <a:ext cx="434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1600" dirty="0">
                <a:latin typeface="+mj-lt"/>
              </a:rPr>
              <a:t>Heyland </a:t>
            </a:r>
            <a:r>
              <a:rPr lang="en-CA" altLang="en-US" sz="1600" i="1" dirty="0">
                <a:latin typeface="+mj-lt"/>
              </a:rPr>
              <a:t>Crit Care Med </a:t>
            </a:r>
            <a:r>
              <a:rPr lang="en-CA" altLang="en-US" sz="1600" dirty="0">
                <a:latin typeface="+mj-lt"/>
              </a:rPr>
              <a:t>2011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90"/>
          <p:cNvSpPr txBox="1">
            <a:spLocks noChangeArrowheads="1"/>
          </p:cNvSpPr>
          <p:nvPr/>
        </p:nvSpPr>
        <p:spPr bwMode="auto">
          <a:xfrm>
            <a:off x="913860" y="1295401"/>
            <a:ext cx="3116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0"/>
              </a:spcBef>
              <a:buFontTx/>
              <a:buNone/>
            </a:pPr>
            <a:r>
              <a:rPr lang="en-US" altLang="en-US" sz="1200" b="1" dirty="0">
                <a:solidFill>
                  <a:srgbClr val="000000"/>
                </a:solidFill>
                <a:latin typeface="Arial" panose="020B0604020202020204" pitchFamily="34" charset="0"/>
                <a:cs typeface="Arial" panose="020B0604020202020204" pitchFamily="34" charset="0"/>
              </a:rPr>
              <a:t>A</a:t>
            </a:r>
            <a:r>
              <a:rPr lang="en-US" altLang="en-US" sz="1200" dirty="0">
                <a:solidFill>
                  <a:srgbClr val="000000"/>
                </a:solidFill>
                <a:latin typeface="Arial" panose="020B0604020202020204" pitchFamily="34" charset="0"/>
                <a:cs typeface="Arial" panose="020B0604020202020204" pitchFamily="34" charset="0"/>
              </a:rPr>
              <a:t>. In ICU for at least 96 hours. Days after permanent progression to exclusive oral feeding are included as zero calories*</a:t>
            </a:r>
            <a:endParaRPr lang="en-CA" altLang="en-US" sz="1200" dirty="0">
              <a:solidFill>
                <a:srgbClr val="000000"/>
              </a:solidFill>
              <a:latin typeface="Arial" panose="020B0604020202020204" pitchFamily="34" charset="0"/>
              <a:cs typeface="Arial" panose="020B0604020202020204" pitchFamily="34" charset="0"/>
            </a:endParaRPr>
          </a:p>
        </p:txBody>
      </p:sp>
      <p:sp>
        <p:nvSpPr>
          <p:cNvPr id="74757" name="Text Box 91"/>
          <p:cNvSpPr txBox="1">
            <a:spLocks noChangeArrowheads="1"/>
          </p:cNvSpPr>
          <p:nvPr/>
        </p:nvSpPr>
        <p:spPr bwMode="auto">
          <a:xfrm>
            <a:off x="914400" y="2108201"/>
            <a:ext cx="3111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0"/>
              </a:spcBef>
              <a:buFontTx/>
              <a:buNone/>
            </a:pPr>
            <a:r>
              <a:rPr lang="en-US" altLang="en-US" sz="1200" b="1" dirty="0">
                <a:solidFill>
                  <a:srgbClr val="000000"/>
                </a:solidFill>
                <a:latin typeface="Arial" panose="020B0604020202020204" pitchFamily="34" charset="0"/>
                <a:cs typeface="Arial" panose="020B0604020202020204" pitchFamily="34" charset="0"/>
              </a:rPr>
              <a:t>B</a:t>
            </a:r>
            <a:r>
              <a:rPr lang="en-US" altLang="en-US" sz="1200" dirty="0">
                <a:solidFill>
                  <a:srgbClr val="000000"/>
                </a:solidFill>
                <a:latin typeface="Arial" panose="020B0604020202020204" pitchFamily="34" charset="0"/>
                <a:cs typeface="Arial" panose="020B0604020202020204" pitchFamily="34" charset="0"/>
              </a:rPr>
              <a:t>. In ICU for at least 96 hours. Days after permanent progression to exclusive oral feeding are excluded from average adequacy calculation.*</a:t>
            </a:r>
            <a:endParaRPr lang="en-CA" altLang="en-US" sz="1200" dirty="0">
              <a:solidFill>
                <a:srgbClr val="000000"/>
              </a:solidFill>
              <a:latin typeface="Arial" panose="020B0604020202020204" pitchFamily="34" charset="0"/>
              <a:cs typeface="Arial" panose="020B0604020202020204" pitchFamily="34" charset="0"/>
            </a:endParaRPr>
          </a:p>
        </p:txBody>
      </p:sp>
      <p:sp>
        <p:nvSpPr>
          <p:cNvPr id="74758" name="Text Box 92"/>
          <p:cNvSpPr txBox="1">
            <a:spLocks noChangeArrowheads="1"/>
          </p:cNvSpPr>
          <p:nvPr/>
        </p:nvSpPr>
        <p:spPr bwMode="auto">
          <a:xfrm>
            <a:off x="905764" y="3124201"/>
            <a:ext cx="33614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0"/>
              </a:spcBef>
              <a:buFontTx/>
              <a:buNone/>
            </a:pPr>
            <a:r>
              <a:rPr lang="en-US" altLang="en-US" sz="1200" b="1" dirty="0">
                <a:solidFill>
                  <a:srgbClr val="000000"/>
                </a:solidFill>
                <a:latin typeface="Arial" panose="020B0604020202020204" pitchFamily="34" charset="0"/>
                <a:cs typeface="Arial" panose="020B0604020202020204" pitchFamily="34" charset="0"/>
              </a:rPr>
              <a:t>C</a:t>
            </a:r>
            <a:r>
              <a:rPr lang="en-US" altLang="en-US" sz="1200" dirty="0">
                <a:solidFill>
                  <a:srgbClr val="000000"/>
                </a:solidFill>
                <a:latin typeface="Arial" panose="020B0604020202020204" pitchFamily="34" charset="0"/>
                <a:cs typeface="Arial" panose="020B0604020202020204" pitchFamily="34" charset="0"/>
              </a:rPr>
              <a:t>. In ICU for at least 4 days before permanent progression to exclusive oral feeding. Days after permanent progression to exclusive oral feeding are excluded from average adequacy calculation.*</a:t>
            </a:r>
            <a:endParaRPr lang="en-CA" altLang="en-US" sz="1200" dirty="0">
              <a:solidFill>
                <a:srgbClr val="000000"/>
              </a:solidFill>
              <a:latin typeface="Arial" panose="020B0604020202020204" pitchFamily="34" charset="0"/>
              <a:cs typeface="Arial" panose="020B0604020202020204" pitchFamily="34" charset="0"/>
            </a:endParaRPr>
          </a:p>
        </p:txBody>
      </p:sp>
      <p:sp>
        <p:nvSpPr>
          <p:cNvPr id="74759" name="Text Box 93"/>
          <p:cNvSpPr txBox="1">
            <a:spLocks noChangeArrowheads="1"/>
          </p:cNvSpPr>
          <p:nvPr/>
        </p:nvSpPr>
        <p:spPr bwMode="auto">
          <a:xfrm>
            <a:off x="912576" y="4343401"/>
            <a:ext cx="3194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0"/>
              </a:spcBef>
              <a:buFontTx/>
              <a:buNone/>
            </a:pPr>
            <a:r>
              <a:rPr lang="en-US" altLang="en-US" sz="1200" b="1" dirty="0">
                <a:solidFill>
                  <a:srgbClr val="000000"/>
                </a:solidFill>
                <a:latin typeface="Arial" panose="020B0604020202020204" pitchFamily="34" charset="0"/>
                <a:cs typeface="Arial" panose="020B0604020202020204" pitchFamily="34" charset="0"/>
              </a:rPr>
              <a:t>D</a:t>
            </a:r>
            <a:r>
              <a:rPr lang="en-US" altLang="en-US" sz="1200" dirty="0">
                <a:solidFill>
                  <a:srgbClr val="000000"/>
                </a:solidFill>
                <a:latin typeface="Arial" panose="020B0604020202020204" pitchFamily="34" charset="0"/>
                <a:cs typeface="Arial" panose="020B0604020202020204" pitchFamily="34" charset="0"/>
              </a:rPr>
              <a:t>. In ICU at least 12 days prior to permanent progression to exclusive oral feeding*</a:t>
            </a:r>
            <a:endParaRPr lang="en-CA" altLang="en-US" sz="1200" dirty="0">
              <a:solidFill>
                <a:srgbClr val="000000"/>
              </a:solidFill>
              <a:latin typeface="Arial" panose="020B0604020202020204" pitchFamily="34" charset="0"/>
              <a:cs typeface="Arial" panose="020B0604020202020204" pitchFamily="34" charset="0"/>
            </a:endParaRPr>
          </a:p>
        </p:txBody>
      </p:sp>
      <p:sp>
        <p:nvSpPr>
          <p:cNvPr id="74760" name="Text Box 94"/>
          <p:cNvSpPr txBox="1">
            <a:spLocks noChangeArrowheads="1"/>
          </p:cNvSpPr>
          <p:nvPr/>
        </p:nvSpPr>
        <p:spPr bwMode="auto">
          <a:xfrm>
            <a:off x="533400" y="5867400"/>
            <a:ext cx="81359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400" dirty="0">
                <a:solidFill>
                  <a:srgbClr val="000000"/>
                </a:solidFill>
                <a:latin typeface="Arial" panose="020B0604020202020204" pitchFamily="34" charset="0"/>
                <a:cs typeface="Arial" panose="020B0604020202020204" pitchFamily="34" charset="0"/>
              </a:rPr>
              <a:t>*Adjusted for evaluable days and covariates</a:t>
            </a:r>
            <a:r>
              <a:rPr lang="en-US" altLang="en-US" sz="1400" dirty="0" smtClean="0">
                <a:solidFill>
                  <a:srgbClr val="000000"/>
                </a:solidFill>
                <a:latin typeface="Arial" panose="020B0604020202020204" pitchFamily="34" charset="0"/>
                <a:cs typeface="Arial" panose="020B0604020202020204" pitchFamily="34" charset="0"/>
              </a:rPr>
              <a:t>, covariates </a:t>
            </a:r>
            <a:r>
              <a:rPr lang="en-US" altLang="en-US" sz="1400" dirty="0">
                <a:solidFill>
                  <a:srgbClr val="000000"/>
                </a:solidFill>
                <a:latin typeface="Arial" panose="020B0604020202020204" pitchFamily="34" charset="0"/>
                <a:cs typeface="Arial" panose="020B0604020202020204" pitchFamily="34" charset="0"/>
              </a:rPr>
              <a:t>include region (Canada, Australia and New Zealand, USA, Europe and South Africa, Latin America, Asia), admission category (medical, surgical), APACHE II score, age, gender and BMI.</a:t>
            </a:r>
          </a:p>
        </p:txBody>
      </p:sp>
      <p:pic>
        <p:nvPicPr>
          <p:cNvPr id="7476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95325"/>
            <a:ext cx="54864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9275" y="79772"/>
            <a:ext cx="8120063"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cs typeface="Arial" panose="020B0604020202020204" pitchFamily="34" charset="0"/>
              </a:rPr>
              <a:t>Association between 12 day average caloric adequacy and</a:t>
            </a:r>
          </a:p>
          <a:p>
            <a:pPr marL="285750" indent="-285750">
              <a:buFont typeface="Arial" panose="020B0604020202020204" pitchFamily="34" charset="0"/>
              <a:buChar char="•"/>
            </a:pPr>
            <a:r>
              <a:rPr lang="en-US" sz="1800" dirty="0" smtClean="0">
                <a:cs typeface="Arial" panose="020B0604020202020204" pitchFamily="34" charset="0"/>
              </a:rPr>
              <a:t>60 day hospital mortality</a:t>
            </a:r>
          </a:p>
          <a:p>
            <a:pPr marL="285750" indent="-285750">
              <a:buFont typeface="Arial" panose="020B0604020202020204" pitchFamily="34" charset="0"/>
              <a:buChar char="•"/>
            </a:pPr>
            <a:r>
              <a:rPr lang="en-US" sz="1800" dirty="0" smtClean="0">
                <a:cs typeface="Arial" panose="020B0604020202020204" pitchFamily="34" charset="0"/>
              </a:rPr>
              <a:t>(Comparing patients who received&gt;2/3 to those who received&lt;1/3)</a:t>
            </a:r>
            <a:endParaRPr lang="en-US" sz="1800" dirty="0">
              <a:cs typeface="Arial" panose="020B0604020202020204" pitchFamily="34" charset="0"/>
            </a:endParaRPr>
          </a:p>
        </p:txBody>
      </p:sp>
    </p:spTree>
    <p:extLst>
      <p:ext uri="{BB962C8B-B14F-4D97-AF65-F5344CB8AC3E}">
        <p14:creationId xmlns:p14="http://schemas.microsoft.com/office/powerpoint/2010/main" val="872188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77800"/>
            <a:ext cx="7772400" cy="1143000"/>
          </a:xfrm>
        </p:spPr>
        <p:txBody>
          <a:bodyPr/>
          <a:lstStyle/>
          <a:p>
            <a:r>
              <a:rPr lang="en-CA" altLang="en-US" sz="2400" dirty="0" smtClean="0"/>
              <a:t>Association Between 12-day Nutritional Adequacy </a:t>
            </a:r>
            <a:br>
              <a:rPr lang="en-CA" altLang="en-US" sz="2400" dirty="0" smtClean="0"/>
            </a:br>
            <a:r>
              <a:rPr lang="en-CA" altLang="en-US" sz="2400" dirty="0" smtClean="0"/>
              <a:t>and 60-Day Hospital Mortality </a:t>
            </a:r>
            <a:endParaRPr lang="en-US" sz="2400" dirty="0"/>
          </a:p>
        </p:txBody>
      </p:sp>
      <p:pic>
        <p:nvPicPr>
          <p:cNvPr id="76803" name="Picture 1" descr="Plot of prob by AdequacyCalsTot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970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3"/>
          <p:cNvSpPr txBox="1">
            <a:spLocks noChangeArrowheads="1"/>
          </p:cNvSpPr>
          <p:nvPr/>
        </p:nvSpPr>
        <p:spPr bwMode="auto">
          <a:xfrm>
            <a:off x="5486400" y="6375400"/>
            <a:ext cx="2743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dirty="0">
                <a:latin typeface="Arial" pitchFamily="34" charset="0"/>
              </a:rPr>
              <a:t>Heyland </a:t>
            </a:r>
            <a:r>
              <a:rPr lang="en-US" altLang="en-US" sz="1600" i="1" dirty="0">
                <a:latin typeface="Arial" pitchFamily="34" charset="0"/>
              </a:rPr>
              <a:t>CCM</a:t>
            </a:r>
            <a:r>
              <a:rPr lang="en-US" altLang="en-US" sz="1600" dirty="0">
                <a:latin typeface="Arial" pitchFamily="34" charset="0"/>
              </a:rPr>
              <a:t> 2011</a:t>
            </a:r>
          </a:p>
        </p:txBody>
      </p:sp>
      <p:grpSp>
        <p:nvGrpSpPr>
          <p:cNvPr id="2" name="Group 6"/>
          <p:cNvGrpSpPr>
            <a:grpSpLocks/>
          </p:cNvGrpSpPr>
          <p:nvPr/>
        </p:nvGrpSpPr>
        <p:grpSpPr bwMode="auto">
          <a:xfrm>
            <a:off x="5126249" y="2819400"/>
            <a:ext cx="1748539" cy="1727200"/>
            <a:chOff x="5486400" y="3227574"/>
            <a:chExt cx="1619280" cy="1496826"/>
          </a:xfrm>
        </p:grpSpPr>
        <p:sp>
          <p:nvSpPr>
            <p:cNvPr id="76806" name="Down Arrow Callout 4"/>
            <p:cNvSpPr>
              <a:spLocks noChangeArrowheads="1"/>
            </p:cNvSpPr>
            <p:nvPr/>
          </p:nvSpPr>
          <p:spPr bwMode="auto">
            <a:xfrm>
              <a:off x="5486400" y="3276600"/>
              <a:ext cx="1600200" cy="1447800"/>
            </a:xfrm>
            <a:prstGeom prst="downArrowCallout">
              <a:avLst>
                <a:gd name="adj1" fmla="val 25001"/>
                <a:gd name="adj2" fmla="val 25001"/>
                <a:gd name="adj3" fmla="val 25000"/>
                <a:gd name="adj4" fmla="val 6497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dirty="0">
                <a:solidFill>
                  <a:srgbClr val="FFFF00"/>
                </a:solidFill>
                <a:latin typeface="Arial" pitchFamily="34" charset="0"/>
              </a:endParaRPr>
            </a:p>
          </p:txBody>
        </p:sp>
        <p:sp>
          <p:nvSpPr>
            <p:cNvPr id="76807" name="TextBox 5"/>
            <p:cNvSpPr txBox="1">
              <a:spLocks noChangeArrowheads="1"/>
            </p:cNvSpPr>
            <p:nvPr/>
          </p:nvSpPr>
          <p:spPr bwMode="auto">
            <a:xfrm>
              <a:off x="5505480" y="3227574"/>
              <a:ext cx="1600200" cy="8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dirty="0">
                  <a:latin typeface="Arial" pitchFamily="34" charset="0"/>
                </a:rPr>
                <a:t>Optimal amount= </a:t>
              </a:r>
            </a:p>
            <a:p>
              <a:pPr algn="ctr">
                <a:spcBef>
                  <a:spcPct val="0"/>
                </a:spcBef>
                <a:buFontTx/>
                <a:buNone/>
              </a:pPr>
              <a:r>
                <a:rPr lang="en-US" altLang="en-US" sz="1800" dirty="0">
                  <a:latin typeface="Arial" pitchFamily="34" charset="0"/>
                </a:rPr>
                <a:t>80-85%</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25400"/>
            <a:ext cx="84582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CA" altLang="en-US" sz="3200" dirty="0" smtClean="0">
                <a:solidFill>
                  <a:schemeClr val="bg1"/>
                </a:solidFill>
                <a:latin typeface="Trebuchet MS" panose="020B0603020202020204" pitchFamily="34" charset="0"/>
              </a:rPr>
              <a:t>Impact of Protein Intake on 60-day Mortality</a:t>
            </a:r>
          </a:p>
        </p:txBody>
      </p:sp>
      <p:sp>
        <p:nvSpPr>
          <p:cNvPr id="3" name="Rectangle 2"/>
          <p:cNvSpPr/>
          <p:nvPr/>
        </p:nvSpPr>
        <p:spPr>
          <a:xfrm>
            <a:off x="228600" y="787400"/>
            <a:ext cx="8610600" cy="400110"/>
          </a:xfrm>
          <a:prstGeom prst="rect">
            <a:avLst/>
          </a:prstGeom>
        </p:spPr>
        <p:txBody>
          <a:bodyPr wrap="square">
            <a:spAutoFit/>
          </a:bodyPr>
          <a:lstStyle/>
          <a:p>
            <a:pPr algn="ctr"/>
            <a:r>
              <a:rPr lang="en-CA" altLang="en-US" sz="2000" dirty="0">
                <a:solidFill>
                  <a:schemeClr val="bg1"/>
                </a:solidFill>
                <a:latin typeface="Trebuchet MS" panose="020B0603020202020204" pitchFamily="34" charset="0"/>
              </a:rPr>
              <a:t>Data from 2828 patients from 2013 International Nutrition Survey</a:t>
            </a:r>
            <a:endParaRPr lang="en-US" sz="2000" dirty="0">
              <a:solidFill>
                <a:schemeClr val="bg1"/>
              </a:solidFill>
              <a:latin typeface="Trebuchet MS" panose="020B0603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51137073"/>
              </p:ext>
            </p:extLst>
          </p:nvPr>
        </p:nvGraphicFramePr>
        <p:xfrm>
          <a:off x="1447801" y="838200"/>
          <a:ext cx="6009639" cy="5113463"/>
        </p:xfrm>
        <a:graphic>
          <a:graphicData uri="http://schemas.openxmlformats.org/drawingml/2006/table">
            <a:tbl>
              <a:tblPr firstRow="1" firstCol="1" bandRow="1">
                <a:tableStyleId>{5C22544A-7EE6-4342-B048-85BDC9FD1C3A}</a:tableStyleId>
              </a:tblPr>
              <a:tblGrid>
                <a:gridCol w="2055833"/>
                <a:gridCol w="1892925"/>
                <a:gridCol w="2060881"/>
              </a:tblGrid>
              <a:tr h="496807">
                <a:tc>
                  <a:txBody>
                    <a:bodyPr/>
                    <a:lstStyle/>
                    <a:p>
                      <a:pPr>
                        <a:lnSpc>
                          <a:spcPct val="115000"/>
                        </a:lnSpc>
                        <a:spcAft>
                          <a:spcPts val="0"/>
                        </a:spcAft>
                      </a:pPr>
                      <a:r>
                        <a:rPr lang="en-US" sz="2100" dirty="0">
                          <a:effectLst/>
                        </a:rPr>
                        <a:t> </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en-US" sz="2100" dirty="0">
                          <a:effectLst/>
                        </a:rPr>
                        <a:t>Patients in ICU ≥ 4 d</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r>
              <a:tr h="750983">
                <a:tc>
                  <a:txBody>
                    <a:bodyPr/>
                    <a:lstStyle/>
                    <a:p>
                      <a:pPr algn="ctr">
                        <a:lnSpc>
                          <a:spcPct val="115000"/>
                        </a:lnSpc>
                        <a:spcAft>
                          <a:spcPts val="0"/>
                        </a:spcAft>
                      </a:pPr>
                      <a:r>
                        <a:rPr lang="en-US" sz="2100" dirty="0">
                          <a:effectLst/>
                        </a:rPr>
                        <a:t>Variable </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n-US" sz="2100" dirty="0">
                          <a:effectLst/>
                        </a:rPr>
                        <a:t>60-Day Mortality, Odds Ratio  (95% CI)</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tr>
              <a:tr h="523475">
                <a:tc>
                  <a:txBody>
                    <a:bodyPr/>
                    <a:lstStyle/>
                    <a:p>
                      <a:pPr algn="ctr">
                        <a:lnSpc>
                          <a:spcPct val="115000"/>
                        </a:lnSpc>
                        <a:spcAft>
                          <a:spcPts val="0"/>
                        </a:spcAft>
                      </a:pPr>
                      <a:r>
                        <a:rPr lang="en-US" sz="2100" dirty="0">
                          <a:effectLst/>
                        </a:rPr>
                        <a:t> </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100" dirty="0">
                          <a:effectLst/>
                        </a:rPr>
                        <a:t>Adjusted¹</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100" dirty="0">
                          <a:effectLst/>
                        </a:rPr>
                        <a:t>Adjusted²</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01968">
                <a:tc>
                  <a:txBody>
                    <a:bodyPr/>
                    <a:lstStyle/>
                    <a:p>
                      <a:pPr algn="ctr">
                        <a:lnSpc>
                          <a:spcPct val="115000"/>
                        </a:lnSpc>
                        <a:spcAft>
                          <a:spcPts val="0"/>
                        </a:spcAft>
                      </a:pPr>
                      <a:r>
                        <a:rPr lang="en-US" sz="2100" dirty="0">
                          <a:effectLst/>
                        </a:rPr>
                        <a:t>Protein Intake (Delivery </a:t>
                      </a:r>
                      <a:r>
                        <a:rPr lang="en-US" sz="2100" u="sng" dirty="0">
                          <a:effectLst/>
                        </a:rPr>
                        <a:t>&gt;</a:t>
                      </a:r>
                      <a:r>
                        <a:rPr lang="en-US" sz="2100" dirty="0">
                          <a:effectLst/>
                        </a:rPr>
                        <a:t> 80% of prescribed vs. &lt; 80%)</a:t>
                      </a:r>
                      <a:r>
                        <a:rPr lang="en-US" sz="2100" u="sng" dirty="0">
                          <a:effectLst/>
                        </a:rPr>
                        <a:t> </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100" dirty="0" smtClean="0">
                          <a:effectLst/>
                        </a:rPr>
                        <a:t>0.61</a:t>
                      </a:r>
                      <a:endParaRPr lang="en-CA" sz="2100" dirty="0">
                        <a:effectLst/>
                      </a:endParaRPr>
                    </a:p>
                    <a:p>
                      <a:pPr algn="ctr">
                        <a:lnSpc>
                          <a:spcPct val="115000"/>
                        </a:lnSpc>
                        <a:spcAft>
                          <a:spcPts val="0"/>
                        </a:spcAft>
                      </a:pPr>
                      <a:r>
                        <a:rPr lang="en-US" sz="2100" dirty="0">
                          <a:effectLst/>
                        </a:rPr>
                        <a:t>(</a:t>
                      </a:r>
                      <a:r>
                        <a:rPr lang="en-US" sz="2100" dirty="0" smtClean="0">
                          <a:effectLst/>
                        </a:rPr>
                        <a:t>0.47, 0.818</a:t>
                      </a:r>
                      <a:r>
                        <a:rPr lang="en-US" sz="2100" dirty="0">
                          <a:effectLst/>
                        </a:rPr>
                        <a:t>)</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100" dirty="0" smtClean="0">
                          <a:effectLst/>
                        </a:rPr>
                        <a:t>0.66</a:t>
                      </a:r>
                      <a:endParaRPr lang="en-CA" sz="2100" dirty="0">
                        <a:effectLst/>
                      </a:endParaRPr>
                    </a:p>
                    <a:p>
                      <a:pPr algn="ctr">
                        <a:lnSpc>
                          <a:spcPct val="115000"/>
                        </a:lnSpc>
                        <a:spcAft>
                          <a:spcPts val="0"/>
                        </a:spcAft>
                      </a:pPr>
                      <a:r>
                        <a:rPr lang="en-US" sz="2100" dirty="0">
                          <a:effectLst/>
                        </a:rPr>
                        <a:t>(</a:t>
                      </a:r>
                      <a:r>
                        <a:rPr lang="en-US" sz="2100" dirty="0" smtClean="0">
                          <a:effectLst/>
                        </a:rPr>
                        <a:t>0.50, </a:t>
                      </a:r>
                      <a:r>
                        <a:rPr lang="en-US" sz="2100" dirty="0">
                          <a:effectLst/>
                        </a:rPr>
                        <a:t>0.88)</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01968">
                <a:tc>
                  <a:txBody>
                    <a:bodyPr/>
                    <a:lstStyle/>
                    <a:p>
                      <a:pPr algn="ctr">
                        <a:lnSpc>
                          <a:spcPct val="115000"/>
                        </a:lnSpc>
                        <a:spcAft>
                          <a:spcPts val="0"/>
                        </a:spcAft>
                      </a:pPr>
                      <a:r>
                        <a:rPr lang="en-US" sz="2100" dirty="0">
                          <a:effectLst/>
                        </a:rPr>
                        <a:t>Energy Intake (Delivery </a:t>
                      </a:r>
                      <a:r>
                        <a:rPr lang="en-US" sz="2100" u="sng" dirty="0">
                          <a:effectLst/>
                        </a:rPr>
                        <a:t>&gt;</a:t>
                      </a:r>
                      <a:r>
                        <a:rPr lang="en-US" sz="2100" dirty="0">
                          <a:effectLst/>
                        </a:rPr>
                        <a:t> 80% vs. &lt; 80% of Prescribed) </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100" dirty="0" smtClean="0">
                          <a:effectLst/>
                        </a:rPr>
                        <a:t>0.71</a:t>
                      </a:r>
                      <a:endParaRPr lang="en-CA" sz="2100" dirty="0">
                        <a:effectLst/>
                      </a:endParaRPr>
                    </a:p>
                    <a:p>
                      <a:pPr algn="ctr">
                        <a:lnSpc>
                          <a:spcPct val="115000"/>
                        </a:lnSpc>
                        <a:spcAft>
                          <a:spcPts val="0"/>
                        </a:spcAft>
                      </a:pPr>
                      <a:r>
                        <a:rPr lang="en-US" sz="2100" dirty="0">
                          <a:effectLst/>
                        </a:rPr>
                        <a:t>(</a:t>
                      </a:r>
                      <a:r>
                        <a:rPr lang="en-US" sz="2100" dirty="0" smtClean="0">
                          <a:effectLst/>
                        </a:rPr>
                        <a:t>0.56, 0.89</a:t>
                      </a:r>
                      <a:r>
                        <a:rPr lang="en-US" sz="2100" dirty="0">
                          <a:effectLst/>
                        </a:rPr>
                        <a:t>)</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100" dirty="0" smtClean="0">
                          <a:effectLst/>
                        </a:rPr>
                        <a:t>0.88</a:t>
                      </a:r>
                      <a:endParaRPr lang="en-CA" sz="2100" dirty="0">
                        <a:effectLst/>
                      </a:endParaRPr>
                    </a:p>
                    <a:p>
                      <a:pPr algn="ctr">
                        <a:lnSpc>
                          <a:spcPct val="115000"/>
                        </a:lnSpc>
                        <a:spcAft>
                          <a:spcPts val="0"/>
                        </a:spcAft>
                      </a:pPr>
                      <a:r>
                        <a:rPr lang="en-US" sz="2100" dirty="0">
                          <a:effectLst/>
                        </a:rPr>
                        <a:t>(</a:t>
                      </a:r>
                      <a:r>
                        <a:rPr lang="en-US" sz="2100" dirty="0" smtClean="0">
                          <a:effectLst/>
                        </a:rPr>
                        <a:t>0.70, </a:t>
                      </a:r>
                      <a:r>
                        <a:rPr lang="en-US" sz="2100" dirty="0">
                          <a:effectLst/>
                        </a:rPr>
                        <a:t>1.11)</a:t>
                      </a:r>
                      <a:endParaRPr lang="en-C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TextBox 5"/>
          <p:cNvSpPr txBox="1">
            <a:spLocks noChangeArrowheads="1"/>
          </p:cNvSpPr>
          <p:nvPr/>
        </p:nvSpPr>
        <p:spPr bwMode="auto">
          <a:xfrm>
            <a:off x="381000" y="6070600"/>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latin typeface="Arial" pitchFamily="34" charset="0"/>
                <a:ea typeface="MS PGothic" pitchFamily="34" charset="-128"/>
              </a:rPr>
              <a:t>¹ Adjusted for BMI, Gender, Admission Type, Age, Evaluable Days, APACHE II Score, SOFA Score</a:t>
            </a:r>
            <a:endParaRPr lang="en-CA" altLang="en-US" sz="1400" dirty="0">
              <a:latin typeface="Arial" pitchFamily="34" charset="0"/>
              <a:ea typeface="MS PGothic" pitchFamily="34" charset="-128"/>
            </a:endParaRPr>
          </a:p>
          <a:p>
            <a:pPr eaLnBrk="1" hangingPunct="1">
              <a:spcBef>
                <a:spcPct val="0"/>
              </a:spcBef>
              <a:buFontTx/>
              <a:buNone/>
            </a:pPr>
            <a:r>
              <a:rPr lang="en-US" altLang="en-US" sz="1400" dirty="0">
                <a:latin typeface="Arial" pitchFamily="34" charset="0"/>
                <a:ea typeface="MS PGothic" pitchFamily="34" charset="-128"/>
              </a:rPr>
              <a:t>² Adjusted for all in model 1 plus for calories and </a:t>
            </a:r>
            <a:r>
              <a:rPr lang="en-US" altLang="en-US" sz="1400" dirty="0" smtClean="0">
                <a:latin typeface="Arial" pitchFamily="34" charset="0"/>
                <a:ea typeface="MS PGothic" pitchFamily="34" charset="-128"/>
              </a:rPr>
              <a:t>protein</a:t>
            </a:r>
            <a:endParaRPr lang="en-CA" altLang="en-US" sz="1400" dirty="0">
              <a:latin typeface="Arial" pitchFamily="34" charset="0"/>
              <a:ea typeface="MS PGothic" pitchFamily="34" charset="-128"/>
            </a:endParaRPr>
          </a:p>
        </p:txBody>
      </p:sp>
      <p:sp>
        <p:nvSpPr>
          <p:cNvPr id="7" name="TextBox 3"/>
          <p:cNvSpPr txBox="1">
            <a:spLocks noChangeArrowheads="1"/>
          </p:cNvSpPr>
          <p:nvPr/>
        </p:nvSpPr>
        <p:spPr bwMode="auto">
          <a:xfrm>
            <a:off x="5410200" y="6400800"/>
            <a:ext cx="327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CA" altLang="en-US" sz="1600" dirty="0">
                <a:latin typeface="+mn-lt"/>
                <a:ea typeface="MS PGothic" pitchFamily="34" charset="-128"/>
              </a:rPr>
              <a:t>Nicolo, Heyland (in submission)</a:t>
            </a:r>
          </a:p>
        </p:txBody>
      </p:sp>
      <p:sp>
        <p:nvSpPr>
          <p:cNvPr id="6" name="Title 5"/>
          <p:cNvSpPr>
            <a:spLocks noGrp="1"/>
          </p:cNvSpPr>
          <p:nvPr>
            <p:ph type="title"/>
          </p:nvPr>
        </p:nvSpPr>
        <p:spPr>
          <a:xfrm>
            <a:off x="609600" y="-304800"/>
            <a:ext cx="7772400" cy="1143000"/>
          </a:xfrm>
        </p:spPr>
        <p:txBody>
          <a:bodyPr/>
          <a:lstStyle/>
          <a:p>
            <a:r>
              <a:rPr lang="en-CA" altLang="en-US" sz="2800" dirty="0" smtClean="0">
                <a:latin typeface="+mn-lt"/>
              </a:rPr>
              <a:t>Impact of Protein Intake on 60-Day Mortality</a:t>
            </a:r>
            <a:endParaRPr lang="en-US" sz="2800" dirty="0">
              <a:latin typeface="+mn-lt"/>
            </a:endParaRPr>
          </a:p>
        </p:txBody>
      </p:sp>
    </p:spTree>
    <p:extLst>
      <p:ext uri="{BB962C8B-B14F-4D97-AF65-F5344CB8AC3E}">
        <p14:creationId xmlns:p14="http://schemas.microsoft.com/office/powerpoint/2010/main" val="1917237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
            <a:ext cx="6178550" cy="247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srcRect/>
          <a:stretch>
            <a:fillRect/>
          </a:stretch>
        </p:blipFill>
        <p:spPr bwMode="auto">
          <a:xfrm>
            <a:off x="4038602" y="2487613"/>
            <a:ext cx="4657725" cy="3810000"/>
          </a:xfrm>
          <a:prstGeom prst="rect">
            <a:avLst/>
          </a:prstGeom>
          <a:noFill/>
          <a:ln w="9525" cap="flat" cmpd="sng">
            <a:noFill/>
            <a:prstDash val="solid"/>
            <a:miter lim="800000"/>
            <a:headEnd/>
            <a:tailEnd/>
          </a:ln>
          <a:effectLst>
            <a:outerShdw blurRad="50800" dist="38100" dir="5400000" algn="t" rotWithShape="0">
              <a:prstClr val="black">
                <a:alpha val="40000"/>
              </a:prstClr>
            </a:outerShdw>
          </a:effectLst>
        </p:spPr>
      </p:pic>
      <p:sp>
        <p:nvSpPr>
          <p:cNvPr id="4" name="TextBox 5"/>
          <p:cNvSpPr txBox="1">
            <a:spLocks noChangeArrowheads="1"/>
          </p:cNvSpPr>
          <p:nvPr/>
        </p:nvSpPr>
        <p:spPr bwMode="auto">
          <a:xfrm>
            <a:off x="5197549" y="6353456"/>
            <a:ext cx="304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1600" i="1" dirty="0">
                <a:latin typeface="+mn-lt"/>
              </a:rPr>
              <a:t>Clinical Nutrition </a:t>
            </a:r>
            <a:r>
              <a:rPr lang="en-US" altLang="en-US" sz="1600" dirty="0">
                <a:latin typeface="+mn-lt"/>
              </a:rPr>
              <a:t>2012</a:t>
            </a:r>
          </a:p>
        </p:txBody>
      </p:sp>
      <p:sp>
        <p:nvSpPr>
          <p:cNvPr id="7" name="Content Placeholder 6"/>
          <p:cNvSpPr>
            <a:spLocks noGrp="1"/>
          </p:cNvSpPr>
          <p:nvPr>
            <p:ph idx="1"/>
          </p:nvPr>
        </p:nvSpPr>
        <p:spPr>
          <a:xfrm>
            <a:off x="473150" y="2514600"/>
            <a:ext cx="3413051" cy="3681413"/>
          </a:xfrm>
        </p:spPr>
        <p:txBody>
          <a:bodyPr/>
          <a:lstStyle/>
          <a:p>
            <a:r>
              <a:rPr lang="en-US" altLang="en-US" sz="2000" dirty="0"/>
              <a:t>113 select ICU patients with sepsis or burns</a:t>
            </a:r>
          </a:p>
          <a:p>
            <a:r>
              <a:rPr lang="en-US" altLang="en-US" sz="2000" dirty="0"/>
              <a:t>On average, receiving 1900 kcal/day and 84 grams of protein</a:t>
            </a:r>
          </a:p>
          <a:p>
            <a:r>
              <a:rPr lang="en-US" altLang="en-US" sz="2000" dirty="0"/>
              <a:t>No significant relationship with energy intake but</a:t>
            </a:r>
            <a:r>
              <a:rPr lang="en-US" altLang="en-US" sz="2000" dirty="0" smtClean="0"/>
              <a:t>……</a:t>
            </a:r>
            <a:endParaRPr lang="en-US" altLang="en-US" sz="2000" dirty="0"/>
          </a:p>
        </p:txBody>
      </p:sp>
    </p:spTree>
    <p:extLst>
      <p:ext uri="{BB962C8B-B14F-4D97-AF65-F5344CB8AC3E}">
        <p14:creationId xmlns:p14="http://schemas.microsoft.com/office/powerpoint/2010/main" val="396095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76200"/>
            <a:ext cx="7772400" cy="1143000"/>
          </a:xfrm>
        </p:spPr>
        <p:txBody>
          <a:bodyPr/>
          <a:lstStyle/>
          <a:p>
            <a:r>
              <a:rPr lang="en-CA" altLang="en-US" sz="2800" dirty="0" smtClean="0"/>
              <a:t>Effect of Increasing Amounts of Protein from EN on Infectious Complications</a:t>
            </a:r>
          </a:p>
        </p:txBody>
      </p:sp>
      <p:sp>
        <p:nvSpPr>
          <p:cNvPr id="80899" name="TextBox 3"/>
          <p:cNvSpPr txBox="1">
            <a:spLocks noChangeArrowheads="1"/>
          </p:cNvSpPr>
          <p:nvPr/>
        </p:nvSpPr>
        <p:spPr bwMode="auto">
          <a:xfrm>
            <a:off x="4114800" y="6477000"/>
            <a:ext cx="3486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en-US" sz="1600" dirty="0">
                <a:latin typeface="+mj-lt"/>
              </a:rPr>
              <a:t>Heyland </a:t>
            </a:r>
            <a:r>
              <a:rPr lang="en-CA" altLang="en-US" sz="1600" i="1" dirty="0">
                <a:latin typeface="+mj-lt"/>
              </a:rPr>
              <a:t>Clinical Nutrition  </a:t>
            </a:r>
            <a:r>
              <a:rPr lang="en-CA" altLang="en-US" sz="1600" dirty="0">
                <a:latin typeface="+mj-lt"/>
              </a:rPr>
              <a:t>2010</a:t>
            </a:r>
          </a:p>
        </p:txBody>
      </p:sp>
      <p:pic>
        <p:nvPicPr>
          <p:cNvPr id="809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62206"/>
            <a:ext cx="60007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5"/>
          <p:cNvSpPr txBox="1">
            <a:spLocks noChangeArrowheads="1"/>
          </p:cNvSpPr>
          <p:nvPr/>
        </p:nvSpPr>
        <p:spPr bwMode="auto">
          <a:xfrm>
            <a:off x="800100" y="1397000"/>
            <a:ext cx="754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000" dirty="0">
                <a:latin typeface="Trebuchet MS" panose="020B0603020202020204" pitchFamily="34" charset="0"/>
              </a:rPr>
              <a:t>Multicenter observational study of 207 patients &gt;72 hrs in ICU followed prospectively for development of infection</a:t>
            </a:r>
          </a:p>
        </p:txBody>
      </p:sp>
      <p:sp>
        <p:nvSpPr>
          <p:cNvPr id="80902" name="TextBox 6"/>
          <p:cNvSpPr txBox="1">
            <a:spLocks noChangeArrowheads="1"/>
          </p:cNvSpPr>
          <p:nvPr/>
        </p:nvSpPr>
        <p:spPr bwMode="auto">
          <a:xfrm>
            <a:off x="1600200" y="6025595"/>
            <a:ext cx="601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1600" dirty="0">
                <a:solidFill>
                  <a:srgbClr val="000000"/>
                </a:solidFill>
                <a:latin typeface="+mj-lt"/>
              </a:rPr>
              <a:t>for increase of 30 grams/day, OR of infection at 28 days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7800"/>
            <a:ext cx="7772400" cy="1143000"/>
          </a:xfrm>
        </p:spPr>
        <p:txBody>
          <a:bodyPr/>
          <a:lstStyle/>
          <a:p>
            <a:r>
              <a:rPr lang="en-US" sz="2400" dirty="0" smtClean="0"/>
              <a:t>Nutritional Adequacy </a:t>
            </a:r>
            <a:r>
              <a:rPr lang="en-US" altLang="en-US" sz="2400" dirty="0" smtClean="0"/>
              <a:t>and Long-term Outcomes in Critically ill Patients Requiring Prolonged Mechanical Ventilation </a:t>
            </a:r>
            <a:endParaRPr lang="en-US" sz="2400" dirty="0"/>
          </a:p>
        </p:txBody>
      </p:sp>
      <p:sp>
        <p:nvSpPr>
          <p:cNvPr id="7" name="Content Placeholder 6"/>
          <p:cNvSpPr>
            <a:spLocks noGrp="1"/>
          </p:cNvSpPr>
          <p:nvPr>
            <p:ph idx="1"/>
          </p:nvPr>
        </p:nvSpPr>
        <p:spPr>
          <a:xfrm>
            <a:off x="609600" y="1752600"/>
            <a:ext cx="7772400" cy="4419600"/>
          </a:xfrm>
        </p:spPr>
        <p:txBody>
          <a:bodyPr/>
          <a:lstStyle/>
          <a:p>
            <a:r>
              <a:rPr lang="en-US" altLang="en-US" sz="2000" dirty="0" smtClean="0"/>
              <a:t>Sub study of the REDOXS study</a:t>
            </a:r>
          </a:p>
          <a:p>
            <a:r>
              <a:rPr lang="en-US" altLang="en-US" sz="2000" dirty="0" smtClean="0"/>
              <a:t>302 patients survived to 6-months follow-up and were mechanically ventilated for more than eight days in the intensive care unit were included. </a:t>
            </a:r>
          </a:p>
          <a:p>
            <a:r>
              <a:rPr lang="en-US" altLang="en-US" sz="2000" dirty="0" smtClean="0"/>
              <a:t>Nutritional adequacy was obtained from the average proportion of prescribed calories received during the first eight days of mechanical ventilation in the ICU. </a:t>
            </a:r>
          </a:p>
          <a:p>
            <a:r>
              <a:rPr lang="en-US" altLang="en-US" sz="2000" dirty="0" smtClean="0"/>
              <a:t>HRQoL was prospectively assessed using Short-Form 36 Health Survey (SF-36) questionnaire at three-months and six-months post ICU </a:t>
            </a:r>
            <a:r>
              <a:rPr lang="en-US" altLang="en-US" dirty="0" smtClean="0"/>
              <a:t>admission. </a:t>
            </a:r>
            <a:br>
              <a:rPr lang="en-US" altLang="en-US" dirty="0" smtClean="0"/>
            </a:br>
            <a:endParaRPr lang="en-US" altLang="en-US" dirty="0" smtClean="0"/>
          </a:p>
          <a:p>
            <a:endParaRPr lang="en-US" dirty="0"/>
          </a:p>
        </p:txBody>
      </p:sp>
    </p:spTree>
    <p:extLst>
      <p:ext uri="{BB962C8B-B14F-4D97-AF65-F5344CB8AC3E}">
        <p14:creationId xmlns:p14="http://schemas.microsoft.com/office/powerpoint/2010/main" val="3408913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8686800" cy="762000"/>
          </a:xfrm>
        </p:spPr>
        <p:txBody>
          <a:bodyPr/>
          <a:lstStyle/>
          <a:p>
            <a:r>
              <a:rPr lang="en-US" sz="1800" dirty="0" smtClean="0">
                <a:latin typeface="Arial" panose="020B0604020202020204" pitchFamily="34" charset="0"/>
                <a:cs typeface="Arial" panose="020B0604020202020204" pitchFamily="34" charset="0"/>
              </a:rPr>
              <a:t>Estimates of Association Between Nutritional Adequacy and SF-36 Scores</a:t>
            </a:r>
            <a:endParaRPr lang="en-US" dirty="0"/>
          </a:p>
        </p:txBody>
      </p:sp>
      <p:sp>
        <p:nvSpPr>
          <p:cNvPr id="4" name="TextBox 3"/>
          <p:cNvSpPr txBox="1">
            <a:spLocks noChangeArrowheads="1"/>
          </p:cNvSpPr>
          <p:nvPr/>
        </p:nvSpPr>
        <p:spPr bwMode="auto">
          <a:xfrm>
            <a:off x="76200" y="5867400"/>
            <a:ext cx="899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Arial" pitchFamily="34" charset="0"/>
              </a:defRPr>
            </a:lvl1pPr>
            <a:lvl2pPr marL="742950" indent="-285750">
              <a:defRPr sz="2400">
                <a:solidFill>
                  <a:schemeClr val="tx2"/>
                </a:solidFill>
                <a:latin typeface="Arial" pitchFamily="34" charset="0"/>
              </a:defRPr>
            </a:lvl2pPr>
            <a:lvl3pPr marL="1143000" indent="-228600">
              <a:defRPr sz="2400">
                <a:solidFill>
                  <a:schemeClr val="tx2"/>
                </a:solidFill>
                <a:latin typeface="Arial" pitchFamily="34" charset="0"/>
              </a:defRPr>
            </a:lvl3pPr>
            <a:lvl4pPr marL="1600200" indent="-228600">
              <a:defRPr sz="2400">
                <a:solidFill>
                  <a:schemeClr val="tx2"/>
                </a:solidFill>
                <a:latin typeface="Arial" pitchFamily="34" charset="0"/>
              </a:defRPr>
            </a:lvl4pPr>
            <a:lvl5pPr marL="2057400" indent="-22860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lgn="ctr"/>
            <a:r>
              <a:rPr lang="en-US" altLang="en-US" sz="1800" dirty="0">
                <a:solidFill>
                  <a:schemeClr val="tx1"/>
                </a:solidFill>
                <a:cs typeface="Arial" panose="020B0604020202020204" pitchFamily="34" charset="0"/>
              </a:rPr>
              <a:t>*Every 25% increase in nutritional adequacy; adjusted for age, APACHE II score, baseline SOFA, Functional Comorbidity Index, admission category, primary ICU diagnosis, body mass index, and region</a:t>
            </a:r>
          </a:p>
        </p:txBody>
      </p:sp>
      <p:graphicFrame>
        <p:nvGraphicFramePr>
          <p:cNvPr id="5" name="Table 4"/>
          <p:cNvGraphicFramePr>
            <a:graphicFrameLocks noGrp="1"/>
          </p:cNvGraphicFramePr>
          <p:nvPr>
            <p:extLst>
              <p:ext uri="{D42A27DB-BD31-4B8C-83A1-F6EECF244321}">
                <p14:modId xmlns:p14="http://schemas.microsoft.com/office/powerpoint/2010/main" val="1075308256"/>
              </p:ext>
            </p:extLst>
          </p:nvPr>
        </p:nvGraphicFramePr>
        <p:xfrm>
          <a:off x="381000" y="685800"/>
          <a:ext cx="8458200" cy="5094900"/>
        </p:xfrm>
        <a:graphic>
          <a:graphicData uri="http://schemas.openxmlformats.org/drawingml/2006/table">
            <a:tbl>
              <a:tblPr firstRow="1" bandRow="1">
                <a:tableStyleId>{5A111915-BE36-4E01-A7E5-04B1672EAD32}</a:tableStyleId>
              </a:tblPr>
              <a:tblGrid>
                <a:gridCol w="2114550"/>
                <a:gridCol w="1235232"/>
                <a:gridCol w="3839688"/>
                <a:gridCol w="1268730"/>
              </a:tblGrid>
              <a:tr h="461940">
                <a:tc>
                  <a:txBody>
                    <a:bodyPr/>
                    <a:lstStyle/>
                    <a:p>
                      <a:r>
                        <a:rPr lang="en-US" sz="2100" dirty="0" smtClean="0"/>
                        <a:t>SF-36</a:t>
                      </a:r>
                      <a:endParaRPr lang="en-US" sz="2100" dirty="0"/>
                    </a:p>
                  </a:txBody>
                  <a:tcPr marT="60960" marB="6096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100" dirty="0"/>
                    </a:p>
                  </a:txBody>
                  <a:tcPr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t>Adjusted Estimate* (95% CI)</a:t>
                      </a:r>
                      <a:endParaRPr lang="en-US" sz="2100" dirty="0"/>
                    </a:p>
                  </a:txBody>
                  <a:tcPr marT="60960" marB="609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t>p-value</a:t>
                      </a:r>
                      <a:endParaRPr lang="en-US" sz="2100" dirty="0"/>
                    </a:p>
                  </a:txBody>
                  <a:tcPr marT="60960" marB="609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2160">
                <a:tc rowSpan="2">
                  <a:txBody>
                    <a:bodyPr/>
                    <a:lstStyle/>
                    <a:p>
                      <a:r>
                        <a:rPr lang="en-US" sz="2100" dirty="0" smtClean="0"/>
                        <a:t>Physical Functioning</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t>3-month</a:t>
                      </a:r>
                    </a:p>
                    <a:p>
                      <a:pPr algn="ctr"/>
                      <a:r>
                        <a:rPr lang="en-US" sz="2100" dirty="0" smtClean="0"/>
                        <a:t>(n=179)</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100" dirty="0" smtClean="0"/>
                        <a:t>7.29 (1.43, 13.15)</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100" dirty="0" smtClean="0">
                          <a:solidFill>
                            <a:schemeClr val="tx2"/>
                          </a:solidFill>
                        </a:rPr>
                        <a:t>0.02</a:t>
                      </a:r>
                      <a:endParaRPr lang="en-US" sz="2100" dirty="0">
                        <a:solidFill>
                          <a:schemeClr val="tx2"/>
                        </a:solidFill>
                      </a:endParaRPr>
                    </a:p>
                  </a:txBody>
                  <a:tcPr marT="60960" marB="6096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772160">
                <a:tc vMerge="1">
                  <a:txBody>
                    <a:bodyPr/>
                    <a:lstStyle/>
                    <a:p>
                      <a:endParaRPr lang="en-US"/>
                    </a:p>
                  </a:txBody>
                  <a:tcPr/>
                </a:tc>
                <a:tc>
                  <a:txBody>
                    <a:bodyPr/>
                    <a:lstStyle/>
                    <a:p>
                      <a:pPr algn="ctr"/>
                      <a:r>
                        <a:rPr lang="en-US" sz="2100" dirty="0" smtClean="0"/>
                        <a:t>6-month</a:t>
                      </a:r>
                    </a:p>
                    <a:p>
                      <a:pPr algn="ctr"/>
                      <a:r>
                        <a:rPr lang="en-US" sz="2100" dirty="0" smtClean="0"/>
                        <a:t>(n=202)</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kern="1200" dirty="0" smtClean="0">
                          <a:effectLst/>
                        </a:rPr>
                        <a:t>4.16 (-1.32, 9.64)</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dirty="0" smtClean="0"/>
                        <a:t>0.14</a:t>
                      </a:r>
                      <a:endParaRPr lang="en-US" sz="2100" dirty="0"/>
                    </a:p>
                  </a:txBody>
                  <a:tcPr marT="60960" marB="60960">
                    <a:lnL w="12700" cap="flat" cmpd="sng" algn="ctr">
                      <a:solidFill>
                        <a:schemeClr val="tx1"/>
                      </a:solidFill>
                      <a:prstDash val="solid"/>
                      <a:round/>
                      <a:headEnd type="none" w="med" len="med"/>
                      <a:tailEnd type="none" w="med" len="med"/>
                    </a:lnL>
                  </a:tcPr>
                </a:tc>
              </a:tr>
              <a:tr h="772160">
                <a:tc rowSpan="2">
                  <a:txBody>
                    <a:bodyPr/>
                    <a:lstStyle/>
                    <a:p>
                      <a:r>
                        <a:rPr lang="en-US" sz="2100" dirty="0" smtClean="0"/>
                        <a:t>Role Physical</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kern="1200" dirty="0" smtClean="0">
                          <a:effectLst/>
                        </a:rPr>
                        <a:t>3-month</a:t>
                      </a:r>
                    </a:p>
                    <a:p>
                      <a:pPr algn="ctr"/>
                      <a:r>
                        <a:rPr lang="en-US" sz="2100" kern="1200" dirty="0" smtClean="0">
                          <a:effectLst/>
                        </a:rPr>
                        <a:t>(n=178)</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kern="1200" dirty="0" smtClean="0">
                          <a:effectLst/>
                        </a:rPr>
                        <a:t>8.30 (2.65, 13.95)</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kern="1200" dirty="0" smtClean="0">
                          <a:solidFill>
                            <a:schemeClr val="tx2"/>
                          </a:solidFill>
                          <a:effectLst/>
                        </a:rPr>
                        <a:t>0.004</a:t>
                      </a:r>
                      <a:endParaRPr lang="en-US" sz="2100" dirty="0">
                        <a:solidFill>
                          <a:schemeClr val="tx2"/>
                        </a:solidFill>
                      </a:endParaRPr>
                    </a:p>
                  </a:txBody>
                  <a:tcPr marT="60960" marB="60960">
                    <a:lnL w="12700" cap="flat" cmpd="sng" algn="ctr">
                      <a:solidFill>
                        <a:schemeClr val="tx1"/>
                      </a:solidFill>
                      <a:prstDash val="solid"/>
                      <a:round/>
                      <a:headEnd type="none" w="med" len="med"/>
                      <a:tailEnd type="none" w="med" len="med"/>
                    </a:lnL>
                  </a:tcPr>
                </a:tc>
              </a:tr>
              <a:tr h="772160">
                <a:tc vMerge="1">
                  <a:txBody>
                    <a:bodyPr/>
                    <a:lstStyle/>
                    <a:p>
                      <a:endParaRPr lang="en-US"/>
                    </a:p>
                  </a:txBody>
                  <a:tcPr/>
                </a:tc>
                <a:tc>
                  <a:txBody>
                    <a:bodyPr/>
                    <a:lstStyle/>
                    <a:p>
                      <a:pPr algn="ctr"/>
                      <a:r>
                        <a:rPr lang="en-US" sz="2100" kern="1200" dirty="0" smtClean="0">
                          <a:effectLst/>
                        </a:rPr>
                        <a:t>6-month</a:t>
                      </a:r>
                    </a:p>
                    <a:p>
                      <a:pPr algn="ctr"/>
                      <a:r>
                        <a:rPr lang="en-US" sz="2100" kern="1200" dirty="0" smtClean="0">
                          <a:effectLst/>
                        </a:rPr>
                        <a:t>(n=202)</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100" kern="1200" dirty="0" smtClean="0">
                          <a:effectLst/>
                        </a:rPr>
                        <a:t>3.15 (-2.25, 8.54)</a:t>
                      </a:r>
                    </a:p>
                    <a:p>
                      <a:pPr algn="ct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kern="1200" dirty="0" smtClean="0">
                          <a:effectLst/>
                        </a:rPr>
                        <a:t>0.25</a:t>
                      </a:r>
                      <a:endParaRPr lang="en-US" sz="2100" dirty="0"/>
                    </a:p>
                  </a:txBody>
                  <a:tcPr marT="60960" marB="60960">
                    <a:lnL w="12700" cap="flat" cmpd="sng" algn="ctr">
                      <a:solidFill>
                        <a:schemeClr val="tx1"/>
                      </a:solidFill>
                      <a:prstDash val="solid"/>
                      <a:round/>
                      <a:headEnd type="none" w="med" len="med"/>
                      <a:tailEnd type="none" w="med" len="med"/>
                    </a:lnL>
                  </a:tcPr>
                </a:tc>
              </a:tr>
              <a:tr h="772160">
                <a:tc rowSpan="2">
                  <a:txBody>
                    <a:bodyPr/>
                    <a:lstStyle/>
                    <a:p>
                      <a:r>
                        <a:rPr lang="en-US" sz="2100" dirty="0" smtClean="0"/>
                        <a:t>Physical Component Scale</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kern="1200" dirty="0" smtClean="0">
                          <a:effectLst/>
                        </a:rPr>
                        <a:t>3-month</a:t>
                      </a:r>
                    </a:p>
                    <a:p>
                      <a:pPr algn="ctr"/>
                      <a:r>
                        <a:rPr lang="en-US" sz="2100" kern="1200" dirty="0" smtClean="0">
                          <a:effectLst/>
                        </a:rPr>
                        <a:t>(n=175)</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100" kern="1200" dirty="0" smtClean="0">
                          <a:effectLst/>
                        </a:rPr>
                        <a:t>1.82 (-0.18, 3.81)</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kern="1200" dirty="0" smtClean="0">
                          <a:solidFill>
                            <a:schemeClr val="tx2"/>
                          </a:solidFill>
                          <a:effectLst/>
                        </a:rPr>
                        <a:t>0.07</a:t>
                      </a:r>
                      <a:endParaRPr lang="en-US" sz="2100" dirty="0">
                        <a:solidFill>
                          <a:schemeClr val="tx2"/>
                        </a:solidFill>
                      </a:endParaRPr>
                    </a:p>
                  </a:txBody>
                  <a:tcPr marT="60960" marB="60960">
                    <a:lnL w="12700" cap="flat" cmpd="sng" algn="ctr">
                      <a:solidFill>
                        <a:schemeClr val="tx1"/>
                      </a:solidFill>
                      <a:prstDash val="solid"/>
                      <a:round/>
                      <a:headEnd type="none" w="med" len="med"/>
                      <a:tailEnd type="none" w="med" len="med"/>
                    </a:lnL>
                  </a:tcPr>
                </a:tc>
              </a:tr>
              <a:tr h="772160">
                <a:tc vMerge="1">
                  <a:txBody>
                    <a:bodyPr/>
                    <a:lstStyle/>
                    <a:p>
                      <a:endParaRPr lang="en-US"/>
                    </a:p>
                  </a:txBody>
                  <a:tcPr/>
                </a:tc>
                <a:tc>
                  <a:txBody>
                    <a:bodyPr/>
                    <a:lstStyle/>
                    <a:p>
                      <a:pPr algn="ctr"/>
                      <a:r>
                        <a:rPr lang="en-US" sz="2100" kern="1200" dirty="0" smtClean="0">
                          <a:effectLst/>
                        </a:rPr>
                        <a:t>6-month</a:t>
                      </a:r>
                    </a:p>
                    <a:p>
                      <a:pPr algn="ctr"/>
                      <a:r>
                        <a:rPr lang="en-US" sz="2100" kern="1200" dirty="0" smtClean="0">
                          <a:effectLst/>
                        </a:rPr>
                        <a:t>(n=200)</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kern="1200" dirty="0" smtClean="0">
                          <a:effectLst/>
                        </a:rPr>
                        <a:t>1.33 (-0.65, 3.31)</a:t>
                      </a:r>
                      <a:endParaRPr lang="en-US" sz="2100" dirty="0"/>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100" kern="1200" dirty="0" smtClean="0">
                          <a:effectLst/>
                        </a:rPr>
                        <a:t>0.19</a:t>
                      </a:r>
                      <a:endParaRPr lang="en-US" sz="2100" dirty="0"/>
                    </a:p>
                  </a:txBody>
                  <a:tcPr marT="60960" marB="6096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095596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CA" altLang="en-US" sz="3200" dirty="0" smtClean="0"/>
              <a:t>Trophic vs. Full Enteral Feeding in Critically ill Patients With Acute Respiratory Failure</a:t>
            </a:r>
          </a:p>
        </p:txBody>
      </p:sp>
      <p:sp>
        <p:nvSpPr>
          <p:cNvPr id="86019" name="Content Placeholder 2"/>
          <p:cNvSpPr>
            <a:spLocks noGrp="1"/>
          </p:cNvSpPr>
          <p:nvPr>
            <p:ph idx="4294967295"/>
          </p:nvPr>
        </p:nvSpPr>
        <p:spPr>
          <a:xfrm>
            <a:off x="304800" y="2362200"/>
            <a:ext cx="4800600" cy="4318000"/>
          </a:xfrm>
        </p:spPr>
        <p:txBody>
          <a:bodyPr>
            <a:normAutofit/>
          </a:bodyPr>
          <a:lstStyle/>
          <a:p>
            <a:pPr>
              <a:buFontTx/>
              <a:buNone/>
            </a:pPr>
            <a:r>
              <a:rPr lang="en-US" altLang="en-US" sz="2400" dirty="0" smtClean="0"/>
              <a:t>	“survivors who received initial full-energy enteral nutrition were more likely to be discharged home with or without help as compared to a rehabilitation facility (68.3% for the full-energy group vs. 51.3% for the trophic group; p = .04).” </a:t>
            </a:r>
            <a:endParaRPr lang="en-CA" altLang="en-US" sz="2400" dirty="0" smtClean="0"/>
          </a:p>
        </p:txBody>
      </p:sp>
      <p:sp>
        <p:nvSpPr>
          <p:cNvPr id="86020" name="TextBox 3"/>
          <p:cNvSpPr txBox="1">
            <a:spLocks noChangeArrowheads="1"/>
          </p:cNvSpPr>
          <p:nvPr/>
        </p:nvSpPr>
        <p:spPr bwMode="auto">
          <a:xfrm>
            <a:off x="5253222" y="6169502"/>
            <a:ext cx="2971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CA" altLang="en-US" sz="1600" dirty="0">
                <a:latin typeface="+mj-lt"/>
              </a:rPr>
              <a:t>Rice </a:t>
            </a:r>
            <a:r>
              <a:rPr lang="en-CA" altLang="en-US" sz="1600" i="1" dirty="0">
                <a:latin typeface="+mj-lt"/>
              </a:rPr>
              <a:t>CCM</a:t>
            </a:r>
            <a:r>
              <a:rPr lang="en-CA" altLang="en-US" sz="1600" dirty="0">
                <a:latin typeface="+mj-lt"/>
              </a:rPr>
              <a:t> 2011;39:967</a:t>
            </a: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667000"/>
            <a:ext cx="37338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xfrm>
            <a:off x="685800" y="177800"/>
            <a:ext cx="7772400" cy="1143000"/>
          </a:xfrm>
        </p:spPr>
        <p:txBody>
          <a:bodyPr/>
          <a:lstStyle/>
          <a:p>
            <a:r>
              <a:rPr lang="en-CA" altLang="en-US" sz="3200" dirty="0" smtClean="0"/>
              <a:t>RCT Level of Evidence that More EN = Improved Outcomes</a:t>
            </a:r>
            <a:endParaRPr lang="en-US" altLang="en-US" sz="3200" dirty="0" smtClean="0"/>
          </a:p>
        </p:txBody>
      </p:sp>
      <p:sp>
        <p:nvSpPr>
          <p:cNvPr id="87043" name="Rectangle 5"/>
          <p:cNvSpPr>
            <a:spLocks noGrp="1" noChangeArrowheads="1"/>
          </p:cNvSpPr>
          <p:nvPr>
            <p:ph idx="1"/>
          </p:nvPr>
        </p:nvSpPr>
        <p:spPr>
          <a:xfrm>
            <a:off x="609600" y="1498600"/>
            <a:ext cx="7772400" cy="3606800"/>
          </a:xfrm>
        </p:spPr>
        <p:txBody>
          <a:bodyPr/>
          <a:lstStyle/>
          <a:p>
            <a:r>
              <a:rPr lang="en-US" altLang="en-US" dirty="0" smtClean="0"/>
              <a:t>RCTs of aggressive feeding protocols</a:t>
            </a:r>
          </a:p>
          <a:p>
            <a:pPr lvl="1"/>
            <a:r>
              <a:rPr lang="en-US" altLang="en-US" dirty="0" smtClean="0"/>
              <a:t>Results in better protein-energy intake</a:t>
            </a:r>
          </a:p>
          <a:p>
            <a:pPr lvl="1"/>
            <a:r>
              <a:rPr lang="en-US" altLang="en-US" dirty="0" smtClean="0"/>
              <a:t>Associated with reduced complications and improved survival</a:t>
            </a:r>
          </a:p>
          <a:p>
            <a:pPr lvl="1"/>
            <a:endParaRPr lang="en-US" altLang="en-US" dirty="0" smtClean="0"/>
          </a:p>
          <a:p>
            <a:endParaRPr lang="en-US" altLang="en-US" dirty="0" smtClean="0"/>
          </a:p>
          <a:p>
            <a:r>
              <a:rPr lang="en-US" altLang="en-US" dirty="0" smtClean="0"/>
              <a:t>Meta-analysis of Early vs Delayed EN</a:t>
            </a:r>
          </a:p>
          <a:p>
            <a:pPr lvl="1"/>
            <a:r>
              <a:rPr lang="en-US" dirty="0" smtClean="0"/>
              <a:t>Reduced infections: RR 0.76 (.59,0.98),p=0.04</a:t>
            </a:r>
          </a:p>
          <a:p>
            <a:pPr lvl="1"/>
            <a:r>
              <a:rPr lang="en-US" dirty="0" smtClean="0"/>
              <a:t>Reduced Mortality:  RR 0.68 (0.46, 1.01) p=0.06</a:t>
            </a:r>
            <a:endParaRPr lang="en-US" altLang="en-US" dirty="0" smtClean="0"/>
          </a:p>
        </p:txBody>
      </p:sp>
      <p:sp>
        <p:nvSpPr>
          <p:cNvPr id="87044" name="TextBox 3"/>
          <p:cNvSpPr txBox="1">
            <a:spLocks noChangeArrowheads="1"/>
          </p:cNvSpPr>
          <p:nvPr/>
        </p:nvSpPr>
        <p:spPr bwMode="auto">
          <a:xfrm>
            <a:off x="914400" y="3200400"/>
            <a:ext cx="731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lvl="1" algn="ctr">
              <a:spcBef>
                <a:spcPct val="0"/>
              </a:spcBef>
              <a:buFontTx/>
              <a:buNone/>
            </a:pPr>
            <a:r>
              <a:rPr lang="en-CA" altLang="en-US" sz="1600" dirty="0">
                <a:latin typeface="+mj-lt"/>
              </a:rPr>
              <a:t>Taylor et al </a:t>
            </a:r>
            <a:r>
              <a:rPr lang="en-CA" altLang="en-US" sz="1600" i="1" dirty="0">
                <a:latin typeface="+mj-lt"/>
              </a:rPr>
              <a:t>Crit Care Med</a:t>
            </a:r>
            <a:r>
              <a:rPr lang="en-CA" altLang="en-US" sz="1600" dirty="0">
                <a:latin typeface="+mj-lt"/>
              </a:rPr>
              <a:t> 1999; Martin </a:t>
            </a:r>
            <a:r>
              <a:rPr lang="en-CA" altLang="en-US" sz="1600" i="1" dirty="0">
                <a:latin typeface="+mj-lt"/>
              </a:rPr>
              <a:t>CMAJ</a:t>
            </a:r>
            <a:r>
              <a:rPr lang="en-CA" altLang="en-US" sz="1600" dirty="0">
                <a:latin typeface="+mj-lt"/>
              </a:rPr>
              <a:t> </a:t>
            </a:r>
            <a:r>
              <a:rPr lang="en-CA" altLang="en-US" sz="1600" dirty="0" smtClean="0">
                <a:latin typeface="+mj-lt"/>
              </a:rPr>
              <a:t>2004</a:t>
            </a:r>
            <a:endParaRPr lang="en-CA" altLang="en-US" sz="1600" dirty="0">
              <a:latin typeface="+mj-lt"/>
            </a:endParaRPr>
          </a:p>
        </p:txBody>
      </p:sp>
      <p:sp>
        <p:nvSpPr>
          <p:cNvPr id="87046" name="TextBox 5"/>
          <p:cNvSpPr txBox="1">
            <a:spLocks noChangeArrowheads="1"/>
          </p:cNvSpPr>
          <p:nvPr/>
        </p:nvSpPr>
        <p:spPr bwMode="auto">
          <a:xfrm>
            <a:off x="2667000" y="5486400"/>
            <a:ext cx="304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lvl="1">
              <a:spcBef>
                <a:spcPct val="0"/>
              </a:spcBef>
              <a:buFontTx/>
              <a:buNone/>
            </a:pPr>
            <a:r>
              <a:rPr lang="en-CA" altLang="en-US" sz="1600" dirty="0" smtClean="0">
                <a:latin typeface="Trebuchet MS" panose="020B0603020202020204" pitchFamily="34" charset="0"/>
              </a:rPr>
              <a:t>www.criticalcarenutrition.com</a:t>
            </a:r>
            <a:endParaRPr lang="en-CA" altLang="en-US" sz="1600" dirty="0">
              <a:latin typeface="Trebuchet MS" panose="020B0603020202020204" pitchFamily="34" charset="0"/>
            </a:endParaRPr>
          </a:p>
        </p:txBody>
      </p:sp>
    </p:spTree>
    <p:extLst>
      <p:ext uri="{BB962C8B-B14F-4D97-AF65-F5344CB8AC3E}">
        <p14:creationId xmlns:p14="http://schemas.microsoft.com/office/powerpoint/2010/main" val="35749287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spcBef>
                <a:spcPct val="50000"/>
              </a:spcBef>
              <a:defRPr/>
            </a:pPr>
            <a:r>
              <a:rPr lang="en-US" altLang="en-US" sz="3200" dirty="0"/>
              <a:t>The First Controlled Clinical Trial</a:t>
            </a:r>
          </a:p>
        </p:txBody>
      </p:sp>
      <p:sp>
        <p:nvSpPr>
          <p:cNvPr id="48133" name="Text Box 5"/>
          <p:cNvSpPr txBox="1">
            <a:spLocks noChangeArrowheads="1"/>
          </p:cNvSpPr>
          <p:nvPr/>
        </p:nvSpPr>
        <p:spPr bwMode="auto">
          <a:xfrm>
            <a:off x="6325753" y="6386820"/>
            <a:ext cx="172445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600" dirty="0">
                <a:latin typeface="+mj-lt"/>
                <a:cs typeface="Arial" panose="020B0604020202020204" pitchFamily="34" charset="0"/>
              </a:rPr>
              <a:t>Daniel Chapter 1</a:t>
            </a:r>
          </a:p>
        </p:txBody>
      </p:sp>
      <p:graphicFrame>
        <p:nvGraphicFramePr>
          <p:cNvPr id="10" name="Table 9"/>
          <p:cNvGraphicFramePr>
            <a:graphicFrameLocks noGrp="1"/>
          </p:cNvGraphicFramePr>
          <p:nvPr>
            <p:extLst>
              <p:ext uri="{D42A27DB-BD31-4B8C-83A1-F6EECF244321}">
                <p14:modId xmlns:p14="http://schemas.microsoft.com/office/powerpoint/2010/main" val="1110111954"/>
              </p:ext>
            </p:extLst>
          </p:nvPr>
        </p:nvGraphicFramePr>
        <p:xfrm>
          <a:off x="609600" y="1986280"/>
          <a:ext cx="8001000" cy="4334933"/>
        </p:xfrm>
        <a:graphic>
          <a:graphicData uri="http://schemas.openxmlformats.org/drawingml/2006/table">
            <a:tbl>
              <a:tblPr bandRow="1">
                <a:tableStyleId>{35758FB7-9AC5-4552-8A53-C91805E547FA}</a:tableStyleId>
              </a:tblPr>
              <a:tblGrid>
                <a:gridCol w="1000125"/>
                <a:gridCol w="7000875"/>
              </a:tblGrid>
              <a:tr h="508000">
                <a:tc>
                  <a:txBody>
                    <a:bodyPr/>
                    <a:lstStyle/>
                    <a:p>
                      <a:r>
                        <a:rPr lang="en-US" sz="2100" dirty="0" smtClean="0">
                          <a:solidFill>
                            <a:schemeClr val="bg1"/>
                          </a:solidFill>
                        </a:rPr>
                        <a:t>vs 5</a:t>
                      </a:r>
                      <a:endParaRPr lang="en-US" sz="2100" dirty="0">
                        <a:solidFill>
                          <a:schemeClr val="bg1"/>
                        </a:solidFill>
                        <a:latin typeface="+mj-lt"/>
                      </a:endParaRPr>
                    </a:p>
                  </a:txBody>
                  <a:tcPr marT="60960" marB="60960"/>
                </a:tc>
                <a:tc>
                  <a:txBody>
                    <a:bodyPr/>
                    <a:lstStyle/>
                    <a:p>
                      <a:r>
                        <a:rPr lang="en-US" altLang="en-US" sz="2100" dirty="0" smtClean="0">
                          <a:solidFill>
                            <a:schemeClr val="bg1"/>
                          </a:solidFill>
                        </a:rPr>
                        <a:t>King appoints daily provision of King’s meat and wine to children of Israel</a:t>
                      </a:r>
                      <a:endParaRPr lang="en-US" sz="2100" dirty="0">
                        <a:solidFill>
                          <a:schemeClr val="bg1"/>
                        </a:solidFill>
                        <a:latin typeface="+mj-lt"/>
                      </a:endParaRPr>
                    </a:p>
                  </a:txBody>
                  <a:tcPr marT="60960" marB="60960"/>
                </a:tc>
              </a:tr>
              <a:tr h="494453">
                <a:tc>
                  <a:txBody>
                    <a:bodyPr/>
                    <a:lstStyle/>
                    <a:p>
                      <a:r>
                        <a:rPr lang="en-US" sz="2100" dirty="0" smtClean="0">
                          <a:solidFill>
                            <a:schemeClr val="bg1"/>
                          </a:solidFill>
                        </a:rPr>
                        <a:t>vs 8</a:t>
                      </a:r>
                      <a:endParaRPr lang="en-US" sz="2100" dirty="0">
                        <a:solidFill>
                          <a:schemeClr val="bg1"/>
                        </a:solidFill>
                        <a:latin typeface="+mj-lt"/>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100" dirty="0" smtClean="0">
                          <a:solidFill>
                            <a:schemeClr val="bg1"/>
                          </a:solidFill>
                        </a:rPr>
                        <a:t>Daniel did not want to defile himself</a:t>
                      </a:r>
                      <a:endParaRPr lang="en-US" sz="2100" dirty="0">
                        <a:solidFill>
                          <a:schemeClr val="bg1"/>
                        </a:solidFill>
                        <a:latin typeface="+mj-lt"/>
                      </a:endParaRPr>
                    </a:p>
                  </a:txBody>
                  <a:tcPr marT="60960" marB="60960"/>
                </a:tc>
              </a:tr>
              <a:tr h="460587">
                <a:tc>
                  <a:txBody>
                    <a:bodyPr/>
                    <a:lstStyle/>
                    <a:p>
                      <a:r>
                        <a:rPr lang="en-US" sz="2100" dirty="0" smtClean="0">
                          <a:solidFill>
                            <a:schemeClr val="bg1"/>
                          </a:solidFill>
                        </a:rPr>
                        <a:t>vs 10</a:t>
                      </a:r>
                      <a:endParaRPr lang="en-US" sz="2100" dirty="0">
                        <a:solidFill>
                          <a:schemeClr val="bg1"/>
                        </a:solidFill>
                        <a:latin typeface="+mj-lt"/>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100" dirty="0" smtClean="0">
                          <a:solidFill>
                            <a:schemeClr val="bg1"/>
                          </a:solidFill>
                        </a:rPr>
                        <a:t>Prince of Eunuchs did not want to get into trouble with the King</a:t>
                      </a:r>
                      <a:endParaRPr lang="en-US" altLang="en-US" sz="2100" dirty="0" smtClean="0">
                        <a:solidFill>
                          <a:schemeClr val="bg1"/>
                        </a:solidFill>
                        <a:latin typeface="+mj-lt"/>
                      </a:endParaRPr>
                    </a:p>
                  </a:txBody>
                  <a:tcPr marT="60960" marB="60960"/>
                </a:tc>
              </a:tr>
              <a:tr h="772160">
                <a:tc>
                  <a:txBody>
                    <a:bodyPr/>
                    <a:lstStyle/>
                    <a:p>
                      <a:r>
                        <a:rPr lang="en-US" sz="2100" dirty="0" smtClean="0">
                          <a:solidFill>
                            <a:schemeClr val="bg1"/>
                          </a:solidFill>
                        </a:rPr>
                        <a:t>vs 12</a:t>
                      </a:r>
                      <a:endParaRPr lang="en-US" sz="2100" dirty="0">
                        <a:solidFill>
                          <a:schemeClr val="bg1"/>
                        </a:solidFill>
                        <a:latin typeface="+mj-lt"/>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100" dirty="0" smtClean="0">
                          <a:solidFill>
                            <a:schemeClr val="bg1"/>
                          </a:solidFill>
                        </a:rPr>
                        <a:t>Prove thy servants, I beseech thee, ten day; and let them give us pulse to eat, and water to drink.</a:t>
                      </a:r>
                      <a:endParaRPr lang="en-US" altLang="en-US" sz="2100" dirty="0" smtClean="0">
                        <a:solidFill>
                          <a:schemeClr val="bg1"/>
                        </a:solidFill>
                        <a:latin typeface="+mj-lt"/>
                      </a:endParaRPr>
                    </a:p>
                  </a:txBody>
                  <a:tcPr marT="60960" marB="60960"/>
                </a:tc>
              </a:tr>
              <a:tr h="772160">
                <a:tc>
                  <a:txBody>
                    <a:bodyPr/>
                    <a:lstStyle/>
                    <a:p>
                      <a:r>
                        <a:rPr lang="en-US" sz="2100" dirty="0" smtClean="0">
                          <a:solidFill>
                            <a:schemeClr val="bg1"/>
                          </a:solidFill>
                        </a:rPr>
                        <a:t>vs 13</a:t>
                      </a:r>
                      <a:endParaRPr lang="en-US" sz="2100" dirty="0">
                        <a:solidFill>
                          <a:schemeClr val="bg1"/>
                        </a:solidFill>
                        <a:latin typeface="+mj-lt"/>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100" dirty="0" smtClean="0">
                          <a:solidFill>
                            <a:schemeClr val="bg1"/>
                          </a:solidFill>
                        </a:rPr>
                        <a:t>Then let our countenances be looked upon before thee and the countenances of they that eat the King’s meat…</a:t>
                      </a:r>
                      <a:endParaRPr lang="en-US" sz="2100" dirty="0">
                        <a:solidFill>
                          <a:schemeClr val="bg1"/>
                        </a:solidFill>
                        <a:latin typeface="+mj-lt"/>
                      </a:endParaRPr>
                    </a:p>
                  </a:txBody>
                  <a:tcPr marT="60960" marB="60960"/>
                </a:tc>
              </a:tr>
              <a:tr h="772160">
                <a:tc>
                  <a:txBody>
                    <a:bodyPr/>
                    <a:lstStyle/>
                    <a:p>
                      <a:r>
                        <a:rPr lang="en-US" sz="2100" dirty="0" smtClean="0">
                          <a:solidFill>
                            <a:schemeClr val="bg1"/>
                          </a:solidFill>
                        </a:rPr>
                        <a:t>vs 15</a:t>
                      </a:r>
                      <a:endParaRPr lang="en-US" sz="2100" dirty="0">
                        <a:solidFill>
                          <a:schemeClr val="bg1"/>
                        </a:solidFill>
                        <a:latin typeface="+mj-lt"/>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100" dirty="0" smtClean="0">
                          <a:solidFill>
                            <a:schemeClr val="bg1"/>
                          </a:solidFill>
                        </a:rPr>
                        <a:t>At the end of the 10 days their countenances appeared fairer and fatter in flesh than the [control group]</a:t>
                      </a:r>
                      <a:endParaRPr lang="en-US" sz="2100" dirty="0">
                        <a:solidFill>
                          <a:schemeClr val="bg1"/>
                        </a:solidFill>
                        <a:latin typeface="+mj-lt"/>
                      </a:endParaRPr>
                    </a:p>
                  </a:txBody>
                  <a:tcPr marT="60960" marB="60960"/>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2080542" y="5619679"/>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solidFill>
                  <a:srgbClr val="FFFF00"/>
                </a:solidFill>
                <a:latin typeface="Arial" pitchFamily="34" charset="0"/>
              </a:rPr>
              <a:t>If you feed them (better!)</a:t>
            </a:r>
          </a:p>
          <a:p>
            <a:pPr algn="ctr">
              <a:spcBef>
                <a:spcPct val="0"/>
              </a:spcBef>
              <a:buFontTx/>
              <a:buNone/>
            </a:pPr>
            <a:r>
              <a:rPr lang="en-CA" altLang="en-US" sz="2400" dirty="0">
                <a:solidFill>
                  <a:srgbClr val="FFFF00"/>
                </a:solidFill>
                <a:latin typeface="Arial" pitchFamily="34" charset="0"/>
              </a:rPr>
              <a:t>They will leave (sooner!)</a:t>
            </a:r>
          </a:p>
        </p:txBody>
      </p:sp>
      <p:pic>
        <p:nvPicPr>
          <p:cNvPr id="5" name="Picture 4" descr="verpleeg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86000" y="1143000"/>
            <a:ext cx="3833812" cy="4800600"/>
          </a:xfrm>
          <a:prstGeom prst="rect">
            <a:avLst/>
          </a:prstGeom>
          <a:noFill/>
        </p:spPr>
      </p:pic>
      <p:sp>
        <p:nvSpPr>
          <p:cNvPr id="6" name="Rectangle 2"/>
          <p:cNvSpPr txBox="1">
            <a:spLocks noChangeArrowheads="1"/>
          </p:cNvSpPr>
          <p:nvPr/>
        </p:nvSpPr>
        <p:spPr>
          <a:xfrm>
            <a:off x="361278" y="-25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CA" altLang="en-US" sz="3600" dirty="0" smtClean="0">
                <a:solidFill>
                  <a:schemeClr val="bg1"/>
                </a:solidFill>
                <a:latin typeface="Trebuchet MS" panose="020B0603020202020204" pitchFamily="34" charset="0"/>
              </a:rPr>
              <a:t>Earlier </a:t>
            </a:r>
            <a:r>
              <a:rPr lang="en-CA" altLang="en-US" sz="3600" dirty="0">
                <a:solidFill>
                  <a:schemeClr val="bg1"/>
                </a:solidFill>
                <a:latin typeface="Trebuchet MS" panose="020B0603020202020204" pitchFamily="34" charset="0"/>
              </a:rPr>
              <a:t>and </a:t>
            </a:r>
            <a:br>
              <a:rPr lang="en-CA" altLang="en-US" sz="3600" dirty="0">
                <a:solidFill>
                  <a:schemeClr val="bg1"/>
                </a:solidFill>
                <a:latin typeface="Trebuchet MS" panose="020B0603020202020204" pitchFamily="34" charset="0"/>
              </a:rPr>
            </a:br>
            <a:endParaRPr lang="en-US" altLang="en-US" sz="3600" dirty="0">
              <a:solidFill>
                <a:schemeClr val="bg1"/>
              </a:solidFill>
              <a:latin typeface="Trebuchet MS" panose="020B0603020202020204" pitchFamily="34" charset="0"/>
            </a:endParaRPr>
          </a:p>
        </p:txBody>
      </p:sp>
      <p:sp>
        <p:nvSpPr>
          <p:cNvPr id="2" name="Title 1"/>
          <p:cNvSpPr>
            <a:spLocks noGrp="1"/>
          </p:cNvSpPr>
          <p:nvPr>
            <p:ph type="title"/>
          </p:nvPr>
        </p:nvSpPr>
        <p:spPr>
          <a:xfrm>
            <a:off x="685800" y="228600"/>
            <a:ext cx="7772400" cy="1676400"/>
          </a:xfrm>
        </p:spPr>
        <p:txBody>
          <a:bodyPr/>
          <a:lstStyle/>
          <a:p>
            <a:r>
              <a:rPr lang="en-CA" altLang="en-US" dirty="0" smtClean="0"/>
              <a:t>Optimal Nutrition (&gt;80%) </a:t>
            </a:r>
            <a:br>
              <a:rPr lang="en-CA" altLang="en-US" dirty="0" smtClean="0"/>
            </a:br>
            <a:r>
              <a:rPr lang="en-CA" altLang="en-US" dirty="0" smtClean="0"/>
              <a:t>Is Better!</a:t>
            </a:r>
            <a:endParaRPr lang="en-US" dirty="0"/>
          </a:p>
        </p:txBody>
      </p:sp>
    </p:spTree>
    <p:extLst>
      <p:ext uri="{BB962C8B-B14F-4D97-AF65-F5344CB8AC3E}">
        <p14:creationId xmlns:p14="http://schemas.microsoft.com/office/powerpoint/2010/main" val="330889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5"/>
          <p:cNvSpPr txBox="1">
            <a:spLocks noChangeArrowheads="1"/>
          </p:cNvSpPr>
          <p:nvPr/>
        </p:nvSpPr>
        <p:spPr bwMode="auto">
          <a:xfrm>
            <a:off x="3733800" y="6066631"/>
            <a:ext cx="464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1600" b="1" dirty="0">
                <a:latin typeface="+mj-lt"/>
                <a:cs typeface="Arial" pitchFamily="34" charset="0"/>
              </a:rPr>
              <a:t>Rice TW, et al. </a:t>
            </a:r>
            <a:r>
              <a:rPr lang="en-US" altLang="en-US" sz="1600" b="1" i="1" dirty="0">
                <a:latin typeface="+mj-lt"/>
                <a:cs typeface="Arial" pitchFamily="34" charset="0"/>
              </a:rPr>
              <a:t>JAMA</a:t>
            </a:r>
            <a:r>
              <a:rPr lang="en-US" altLang="en-US" sz="1600" b="1" dirty="0">
                <a:latin typeface="+mj-lt"/>
                <a:cs typeface="Arial" pitchFamily="34" charset="0"/>
              </a:rPr>
              <a:t>. 2012;307(8):795-803</a:t>
            </a:r>
            <a:r>
              <a:rPr lang="en-US" altLang="en-US" sz="1600" b="1" dirty="0">
                <a:solidFill>
                  <a:srgbClr val="012B74"/>
                </a:solidFill>
                <a:latin typeface="+mj-lt"/>
                <a:cs typeface="Arial" pitchFamily="34" charset="0"/>
              </a:rPr>
              <a:t>.</a:t>
            </a:r>
          </a:p>
        </p:txBody>
      </p:sp>
      <p:sp>
        <p:nvSpPr>
          <p:cNvPr id="89091" name="Title 1"/>
          <p:cNvSpPr>
            <a:spLocks noGrp="1"/>
          </p:cNvSpPr>
          <p:nvPr>
            <p:ph type="title"/>
          </p:nvPr>
        </p:nvSpPr>
        <p:spPr>
          <a:xfrm>
            <a:off x="685800" y="177800"/>
            <a:ext cx="7772400" cy="1143000"/>
          </a:xfrm>
        </p:spPr>
        <p:txBody>
          <a:bodyPr/>
          <a:lstStyle/>
          <a:p>
            <a:r>
              <a:rPr lang="en-CA" altLang="en-US" sz="3600" dirty="0" smtClean="0"/>
              <a:t>Initial Tropic vs. Full EN </a:t>
            </a:r>
            <a:br>
              <a:rPr lang="en-CA" altLang="en-US" sz="3600" dirty="0" smtClean="0"/>
            </a:br>
            <a:r>
              <a:rPr lang="en-CA" altLang="en-US" sz="3600" dirty="0" smtClean="0"/>
              <a:t>in Patients with Acute Lung Injury </a:t>
            </a:r>
          </a:p>
        </p:txBody>
      </p:sp>
      <p:pic>
        <p:nvPicPr>
          <p:cNvPr id="8909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373312"/>
            <a:ext cx="8777288" cy="3494088"/>
          </a:xfrm>
          <a:prstGeom prst="rect">
            <a:avLst/>
          </a:prstGeom>
          <a:noFill/>
          <a:ln w="6350">
            <a:solidFill>
              <a:srgbClr val="1AA4D5"/>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25222" y="1803400"/>
            <a:ext cx="3474720" cy="411480"/>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anchor="ctr"/>
          <a:lstStyle/>
          <a:p>
            <a:pPr algn="ctr">
              <a:defRPr/>
            </a:pPr>
            <a:r>
              <a:rPr lang="en-US" sz="2000" b="1" dirty="0">
                <a:solidFill>
                  <a:schemeClr val="tx1"/>
                </a:solidFill>
                <a:cs typeface="Arial" pitchFamily="34" charset="0"/>
              </a:rPr>
              <a:t>The EDEN </a:t>
            </a:r>
            <a:r>
              <a:rPr lang="en-US" sz="2000" b="1" dirty="0">
                <a:solidFill>
                  <a:schemeClr val="tx1"/>
                </a:solidFill>
                <a:latin typeface="+mj-lt"/>
                <a:cs typeface="Arial" pitchFamily="34" charset="0"/>
              </a:rPr>
              <a:t>randomized</a:t>
            </a:r>
            <a:r>
              <a:rPr lang="en-US" sz="2000" b="1" dirty="0">
                <a:solidFill>
                  <a:schemeClr val="tx1"/>
                </a:solidFill>
                <a:cs typeface="Arial" pitchFamily="34" charset="0"/>
              </a:rPr>
              <a:t> trial</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85800" y="177800"/>
            <a:ext cx="7772400" cy="1143000"/>
          </a:xfrm>
        </p:spPr>
        <p:txBody>
          <a:bodyPr/>
          <a:lstStyle/>
          <a:p>
            <a:r>
              <a:rPr lang="en-CA" altLang="en-US" sz="3600" dirty="0" smtClean="0"/>
              <a:t>Initial Tropic vs. Full EN </a:t>
            </a:r>
            <a:br>
              <a:rPr lang="en-CA" altLang="en-US" sz="3600" dirty="0" smtClean="0"/>
            </a:br>
            <a:r>
              <a:rPr lang="en-CA" altLang="en-US" sz="3600" dirty="0" smtClean="0"/>
              <a:t>in Patients with Acute Lung Injury </a:t>
            </a:r>
          </a:p>
        </p:txBody>
      </p:sp>
      <p:pic>
        <p:nvPicPr>
          <p:cNvPr id="911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9100" y="2413000"/>
            <a:ext cx="3449638" cy="3230563"/>
          </a:xfrm>
          <a:prstGeom prst="rect">
            <a:avLst/>
          </a:prstGeom>
          <a:noFill/>
          <a:ln w="6350">
            <a:solidFill>
              <a:srgbClr val="1AA4D5"/>
            </a:solidFill>
            <a:miter lim="800000"/>
            <a:headEnd/>
            <a:tailEnd/>
          </a:ln>
          <a:extLst>
            <a:ext uri="{909E8E84-426E-40DD-AFC4-6F175D3DCCD1}">
              <a14:hiddenFill xmlns:a14="http://schemas.microsoft.com/office/drawing/2010/main">
                <a:solidFill>
                  <a:srgbClr val="FFFFFF"/>
                </a:solidFill>
              </a14:hiddenFill>
            </a:ext>
          </a:extLst>
        </p:spPr>
      </p:pic>
      <p:pic>
        <p:nvPicPr>
          <p:cNvPr id="9114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679" y="2413000"/>
            <a:ext cx="5203825" cy="3230563"/>
          </a:xfrm>
          <a:prstGeom prst="rect">
            <a:avLst/>
          </a:prstGeom>
          <a:noFill/>
          <a:ln w="6350">
            <a:solidFill>
              <a:srgbClr val="1AA4D5"/>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95590" y="180340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anchor="ctr"/>
          <a:lstStyle/>
          <a:p>
            <a:pPr algn="ctr">
              <a:defRPr/>
            </a:pPr>
            <a:r>
              <a:rPr lang="en-US" sz="2000" b="1" dirty="0">
                <a:solidFill>
                  <a:schemeClr val="tx1"/>
                </a:solidFill>
                <a:cs typeface="Arial" pitchFamily="34" charset="0"/>
              </a:rPr>
              <a:t>The EDEN randomized trial</a:t>
            </a:r>
          </a:p>
        </p:txBody>
      </p:sp>
      <p:sp>
        <p:nvSpPr>
          <p:cNvPr id="91142" name="TextBox 5"/>
          <p:cNvSpPr txBox="1">
            <a:spLocks noChangeArrowheads="1"/>
          </p:cNvSpPr>
          <p:nvPr/>
        </p:nvSpPr>
        <p:spPr bwMode="auto">
          <a:xfrm>
            <a:off x="3886200" y="6025595"/>
            <a:ext cx="4425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1600" b="1" dirty="0">
                <a:latin typeface="+mj-lt"/>
                <a:cs typeface="Arial" pitchFamily="34" charset="0"/>
              </a:rPr>
              <a:t>Rice TW, et al. </a:t>
            </a:r>
            <a:r>
              <a:rPr lang="en-US" altLang="en-US" sz="1600" b="1" i="1" dirty="0">
                <a:latin typeface="+mj-lt"/>
                <a:cs typeface="Arial" pitchFamily="34" charset="0"/>
              </a:rPr>
              <a:t>JAMA</a:t>
            </a:r>
            <a:r>
              <a:rPr lang="en-US" altLang="en-US" sz="1600" b="1" dirty="0">
                <a:latin typeface="+mj-lt"/>
                <a:cs typeface="Arial" pitchFamily="34" charset="0"/>
              </a:rPr>
              <a:t>. 2012;307(8):795-803.</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6839"/>
            <a:ext cx="86772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11415"/>
            <a:ext cx="659765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95600"/>
            <a:ext cx="9144000" cy="107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828800" y="5673805"/>
            <a:ext cx="6096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itchFamily="34" charset="0"/>
              </a:defRPr>
            </a:lvl1pPr>
            <a:lvl2pPr marL="742950" indent="-285750">
              <a:defRPr sz="2400">
                <a:solidFill>
                  <a:schemeClr val="tx2"/>
                </a:solidFill>
                <a:latin typeface="Arial" pitchFamily="34" charset="0"/>
              </a:defRPr>
            </a:lvl2pPr>
            <a:lvl3pPr marL="1143000" indent="-228600">
              <a:defRPr sz="2400">
                <a:solidFill>
                  <a:schemeClr val="tx2"/>
                </a:solidFill>
                <a:latin typeface="Arial" pitchFamily="34" charset="0"/>
              </a:defRPr>
            </a:lvl3pPr>
            <a:lvl4pPr marL="1600200" indent="-228600">
              <a:defRPr sz="2400">
                <a:solidFill>
                  <a:schemeClr val="tx2"/>
                </a:solidFill>
                <a:latin typeface="Arial" pitchFamily="34" charset="0"/>
              </a:defRPr>
            </a:lvl4pPr>
            <a:lvl5pPr marL="2057400" indent="-22860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lgn="ctr"/>
            <a:r>
              <a:rPr lang="en-CA" altLang="en-US" dirty="0"/>
              <a:t> </a:t>
            </a:r>
            <a:r>
              <a:rPr lang="en-CA" altLang="en-US" dirty="0">
                <a:latin typeface="+mj-lt"/>
              </a:rPr>
              <a:t>Are the benefits of trophic feeds (none) worth the risk of harm?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Box 5"/>
          <p:cNvSpPr txBox="1">
            <a:spLocks noChangeArrowheads="1"/>
          </p:cNvSpPr>
          <p:nvPr/>
        </p:nvSpPr>
        <p:spPr bwMode="auto">
          <a:xfrm>
            <a:off x="228600" y="6065520"/>
            <a:ext cx="438912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algn="ctr" eaLnBrk="1" hangingPunct="1">
              <a:spcBef>
                <a:spcPts val="4200"/>
              </a:spcBef>
              <a:spcAft>
                <a:spcPts val="0"/>
              </a:spcAft>
              <a:buClr>
                <a:srgbClr val="012B74"/>
              </a:buClr>
              <a:defRPr/>
            </a:pPr>
            <a:r>
              <a:rPr lang="en-US" sz="2000" b="1" dirty="0">
                <a:solidFill>
                  <a:schemeClr val="tx1"/>
                </a:solidFill>
                <a:cs typeface="Arial" pitchFamily="34" charset="0"/>
              </a:rPr>
              <a:t>Enrolled 12% of </a:t>
            </a:r>
            <a:r>
              <a:rPr lang="en-US" sz="2000" b="1" dirty="0">
                <a:solidFill>
                  <a:schemeClr val="tx1"/>
                </a:solidFill>
                <a:latin typeface="+mj-lt"/>
                <a:cs typeface="Arial" pitchFamily="34" charset="0"/>
              </a:rPr>
              <a:t>patients</a:t>
            </a:r>
            <a:r>
              <a:rPr lang="en-US" sz="2000" b="1" dirty="0">
                <a:solidFill>
                  <a:schemeClr val="tx1"/>
                </a:solidFill>
                <a:cs typeface="Arial" pitchFamily="34" charset="0"/>
              </a:rPr>
              <a:t> screened</a:t>
            </a:r>
          </a:p>
        </p:txBody>
      </p:sp>
      <p:sp>
        <p:nvSpPr>
          <p:cNvPr id="94211" name="Title 1"/>
          <p:cNvSpPr>
            <a:spLocks noGrp="1"/>
          </p:cNvSpPr>
          <p:nvPr>
            <p:ph type="title"/>
          </p:nvPr>
        </p:nvSpPr>
        <p:spPr>
          <a:xfrm>
            <a:off x="76200" y="177800"/>
            <a:ext cx="8991600" cy="711200"/>
          </a:xfrm>
        </p:spPr>
        <p:txBody>
          <a:bodyPr/>
          <a:lstStyle/>
          <a:p>
            <a:r>
              <a:rPr lang="en-CA" altLang="en-US" sz="2800" dirty="0" smtClean="0"/>
              <a:t>Initial Tropic vs. Full EN </a:t>
            </a:r>
            <a:br>
              <a:rPr lang="en-CA" altLang="en-US" sz="2800" dirty="0" smtClean="0"/>
            </a:br>
            <a:r>
              <a:rPr lang="en-CA" altLang="en-US" sz="2800" dirty="0" smtClean="0"/>
              <a:t>in Patients with Acute Lung Injury </a:t>
            </a:r>
          </a:p>
        </p:txBody>
      </p:sp>
      <p:sp>
        <p:nvSpPr>
          <p:cNvPr id="8" name="TextBox 7"/>
          <p:cNvSpPr txBox="1"/>
          <p:nvPr/>
        </p:nvSpPr>
        <p:spPr>
          <a:xfrm>
            <a:off x="2834640" y="109220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anchor="ctr"/>
          <a:lstStyle/>
          <a:p>
            <a:pPr algn="ctr">
              <a:defRPr/>
            </a:pPr>
            <a:r>
              <a:rPr lang="en-US" sz="2000" b="1" dirty="0">
                <a:solidFill>
                  <a:schemeClr val="tx1"/>
                </a:solidFill>
                <a:cs typeface="Arial" pitchFamily="34" charset="0"/>
              </a:rPr>
              <a:t>The EDEN randomized trial</a:t>
            </a:r>
          </a:p>
        </p:txBody>
      </p:sp>
      <p:sp>
        <p:nvSpPr>
          <p:cNvPr id="94214" name="TextBox 5"/>
          <p:cNvSpPr txBox="1">
            <a:spLocks noChangeArrowheads="1"/>
          </p:cNvSpPr>
          <p:nvPr/>
        </p:nvSpPr>
        <p:spPr bwMode="auto">
          <a:xfrm>
            <a:off x="3505200" y="6431995"/>
            <a:ext cx="495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1600" b="1" dirty="0">
                <a:latin typeface="+mj-lt"/>
                <a:cs typeface="Arial" pitchFamily="34" charset="0"/>
              </a:rPr>
              <a:t>Rice TW, et al. </a:t>
            </a:r>
            <a:r>
              <a:rPr lang="en-US" altLang="en-US" sz="1600" b="1" i="1" dirty="0">
                <a:latin typeface="+mj-lt"/>
                <a:cs typeface="Arial" pitchFamily="34" charset="0"/>
              </a:rPr>
              <a:t>JAMA</a:t>
            </a:r>
            <a:r>
              <a:rPr lang="en-US" altLang="en-US" sz="1600" b="1" dirty="0">
                <a:latin typeface="+mj-lt"/>
                <a:cs typeface="Arial" pitchFamily="34" charset="0"/>
              </a:rPr>
              <a:t>. 2012;307(8):795-803.</a:t>
            </a:r>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1430" y="1498600"/>
            <a:ext cx="6642100" cy="4512733"/>
          </a:xfrm>
          <a:prstGeom prst="rect">
            <a:avLst/>
          </a:prstGeom>
          <a:noFill/>
          <a:ln w="6350">
            <a:solidFill>
              <a:srgbClr val="1AA4D5"/>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7800"/>
            <a:ext cx="8686800" cy="914400"/>
          </a:xfrm>
        </p:spPr>
        <p:txBody>
          <a:bodyPr/>
          <a:lstStyle/>
          <a:p>
            <a:r>
              <a:rPr lang="en-CA" altLang="en-US" sz="2400" dirty="0" smtClean="0"/>
              <a:t>Trophic vs. Full EN in Critically ill Patients with Acute Respiratory Failure</a:t>
            </a:r>
            <a:endParaRPr lang="en-US" sz="2400" dirty="0"/>
          </a:p>
        </p:txBody>
      </p:sp>
      <p:sp>
        <p:nvSpPr>
          <p:cNvPr id="3" name="Content Placeholder 2"/>
          <p:cNvSpPr>
            <a:spLocks noGrp="1"/>
          </p:cNvSpPr>
          <p:nvPr>
            <p:ph idx="1"/>
          </p:nvPr>
        </p:nvSpPr>
        <p:spPr>
          <a:xfrm>
            <a:off x="457200" y="1371600"/>
            <a:ext cx="7772400" cy="2133600"/>
          </a:xfrm>
        </p:spPr>
        <p:txBody>
          <a:bodyPr/>
          <a:lstStyle/>
          <a:p>
            <a:r>
              <a:rPr lang="en-US" sz="2000" dirty="0" smtClean="0"/>
              <a:t>Average age 52</a:t>
            </a:r>
          </a:p>
          <a:p>
            <a:pPr>
              <a:defRPr/>
            </a:pPr>
            <a:r>
              <a:rPr lang="en-CA" sz="2000" dirty="0"/>
              <a:t>Few comorbidities</a:t>
            </a:r>
          </a:p>
          <a:p>
            <a:pPr>
              <a:defRPr/>
            </a:pPr>
            <a:r>
              <a:rPr lang="en-CA" sz="2000" dirty="0"/>
              <a:t>Average BMI* 29-30</a:t>
            </a:r>
          </a:p>
          <a:p>
            <a:pPr>
              <a:defRPr/>
            </a:pPr>
            <a:r>
              <a:rPr lang="en-CA" sz="2000" dirty="0"/>
              <a:t>All fed within 24 hours (benefits of early EN)</a:t>
            </a:r>
          </a:p>
          <a:p>
            <a:pPr>
              <a:defRPr/>
            </a:pPr>
            <a:r>
              <a:rPr lang="en-CA" sz="2000" dirty="0"/>
              <a:t>Average duration of study intervention 5 </a:t>
            </a:r>
            <a:r>
              <a:rPr lang="en-CA" sz="2000" dirty="0" smtClean="0"/>
              <a:t>days</a:t>
            </a:r>
            <a:endParaRPr lang="en-US" dirty="0"/>
          </a:p>
        </p:txBody>
      </p:sp>
      <p:grpSp>
        <p:nvGrpSpPr>
          <p:cNvPr id="5" name="Group 3"/>
          <p:cNvGrpSpPr>
            <a:grpSpLocks/>
          </p:cNvGrpSpPr>
          <p:nvPr/>
        </p:nvGrpSpPr>
        <p:grpSpPr bwMode="auto">
          <a:xfrm>
            <a:off x="1249365" y="3459161"/>
            <a:ext cx="6645275" cy="731839"/>
            <a:chOff x="2303709" y="5765843"/>
            <a:chExt cx="6063050" cy="731521"/>
          </a:xfrm>
        </p:grpSpPr>
        <p:sp>
          <p:nvSpPr>
            <p:cNvPr id="6" name="TextBox 5"/>
            <p:cNvSpPr txBox="1">
              <a:spLocks noChangeArrowheads="1"/>
            </p:cNvSpPr>
            <p:nvPr/>
          </p:nvSpPr>
          <p:spPr bwMode="auto">
            <a:xfrm>
              <a:off x="3919148" y="5765844"/>
              <a:ext cx="4447611"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algn="ctr" eaLnBrk="1" hangingPunct="1">
                <a:spcBef>
                  <a:spcPts val="4200"/>
                </a:spcBef>
                <a:spcAft>
                  <a:spcPts val="0"/>
                </a:spcAft>
                <a:buClr>
                  <a:srgbClr val="012B74"/>
                </a:buClr>
                <a:defRPr/>
              </a:pPr>
              <a:r>
                <a:rPr lang="en-CA" sz="1800" b="1" dirty="0">
                  <a:solidFill>
                    <a:schemeClr val="tx1"/>
                  </a:solidFill>
                  <a:cs typeface="Arial" pitchFamily="34" charset="0"/>
                </a:rPr>
                <a:t>No effect in young, healthy, </a:t>
              </a:r>
              <a:br>
                <a:rPr lang="en-CA" sz="1800" b="1" dirty="0">
                  <a:solidFill>
                    <a:schemeClr val="tx1"/>
                  </a:solidFill>
                  <a:cs typeface="Arial" pitchFamily="34" charset="0"/>
                </a:rPr>
              </a:br>
              <a:r>
                <a:rPr lang="en-CA" sz="1800" b="1" dirty="0">
                  <a:solidFill>
                    <a:schemeClr val="tx1"/>
                  </a:solidFill>
                  <a:cs typeface="Arial" pitchFamily="34" charset="0"/>
                </a:rPr>
                <a:t>overweight patients who have short stays!</a:t>
              </a:r>
            </a:p>
          </p:txBody>
        </p:sp>
        <p:sp>
          <p:nvSpPr>
            <p:cNvPr id="7" name="Right Arrow 6"/>
            <p:cNvSpPr>
              <a:spLocks noChangeArrowheads="1"/>
            </p:cNvSpPr>
            <p:nvPr/>
          </p:nvSpPr>
          <p:spPr bwMode="auto">
            <a:xfrm>
              <a:off x="2303709" y="5765843"/>
              <a:ext cx="1463040" cy="731520"/>
            </a:xfrm>
            <a:prstGeom prst="rightArrow">
              <a:avLst>
                <a:gd name="adj1" fmla="val 50000"/>
                <a:gd name="adj2" fmla="val 74351"/>
              </a:avLst>
            </a:prstGeom>
            <a:solidFill>
              <a:schemeClr val="tx1"/>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lstStyle/>
            <a:p>
              <a:pPr algn="ctr">
                <a:defRPr/>
              </a:pPr>
              <a:endParaRPr lang="en-CA" dirty="0">
                <a:solidFill>
                  <a:srgbClr val="1C1C1C"/>
                </a:solidFill>
              </a:endParaRPr>
            </a:p>
          </p:txBody>
        </p:sp>
      </p:gr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4376"/>
            <a:ext cx="3841750" cy="1162051"/>
          </a:xfrm>
          <a:prstGeom prst="rect">
            <a:avLst/>
          </a:prstGeom>
          <a:noFill/>
          <a:ln w="6350">
            <a:solidFill>
              <a:srgbClr val="1AA4D5"/>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5"/>
          <p:cNvSpPr txBox="1">
            <a:spLocks noChangeArrowheads="1"/>
          </p:cNvSpPr>
          <p:nvPr/>
        </p:nvSpPr>
        <p:spPr bwMode="auto">
          <a:xfrm>
            <a:off x="2027120" y="6228795"/>
            <a:ext cx="64310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1600" b="1" dirty="0">
                <a:latin typeface="+mn-lt"/>
                <a:cs typeface="Arial" pitchFamily="34" charset="0"/>
              </a:rPr>
              <a:t>Alberda C, et al. </a:t>
            </a:r>
            <a:r>
              <a:rPr lang="en-US" altLang="en-US" sz="1600" b="1" i="1" dirty="0">
                <a:latin typeface="+mn-lt"/>
                <a:cs typeface="Arial" pitchFamily="34" charset="0"/>
              </a:rPr>
              <a:t>Intensive Care Med</a:t>
            </a:r>
            <a:r>
              <a:rPr lang="en-US" altLang="en-US" sz="1600" b="1" dirty="0">
                <a:latin typeface="+mn-lt"/>
                <a:cs typeface="Arial" pitchFamily="34" charset="0"/>
              </a:rPr>
              <a:t>. 2009;35(10):1728-37.</a:t>
            </a:r>
          </a:p>
        </p:txBody>
      </p:sp>
      <p:sp>
        <p:nvSpPr>
          <p:cNvPr id="10" name="TextBox 8"/>
          <p:cNvSpPr txBox="1">
            <a:spLocks noChangeArrowheads="1"/>
          </p:cNvSpPr>
          <p:nvPr/>
        </p:nvSpPr>
        <p:spPr bwMode="auto">
          <a:xfrm>
            <a:off x="303214" y="5863432"/>
            <a:ext cx="2363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dirty="0">
                <a:latin typeface="Arial" pitchFamily="34" charset="0"/>
                <a:cs typeface="Arial" pitchFamily="34" charset="0"/>
              </a:rPr>
              <a:t>* BMI: body mass index</a:t>
            </a:r>
          </a:p>
        </p:txBody>
      </p:sp>
    </p:spTree>
    <p:extLst>
      <p:ext uri="{BB962C8B-B14F-4D97-AF65-F5344CB8AC3E}">
        <p14:creationId xmlns:p14="http://schemas.microsoft.com/office/powerpoint/2010/main" val="4050874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381000"/>
            <a:ext cx="7772400" cy="1143000"/>
          </a:xfrm>
        </p:spPr>
        <p:txBody>
          <a:bodyPr/>
          <a:lstStyle/>
          <a:p>
            <a:r>
              <a:rPr lang="en-US" altLang="en-US" sz="2400" dirty="0" smtClean="0"/>
              <a:t>ICU Patients Are Not All Created Equal…Should We Expect the Impact of Nutrition Therapy to be the Same Across All Patients?</a:t>
            </a:r>
          </a:p>
        </p:txBody>
      </p:sp>
      <p:pic>
        <p:nvPicPr>
          <p:cNvPr id="98307" name="Picture 5" descr="figur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8229600" cy="4495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sz="3600" dirty="0" smtClean="0"/>
              <a:t>Not All ICU Patients Are the Same!</a:t>
            </a:r>
            <a:endParaRPr lang="en-US" sz="3600" dirty="0"/>
          </a:p>
        </p:txBody>
      </p:sp>
      <p:sp>
        <p:nvSpPr>
          <p:cNvPr id="3" name="Text Placeholder 2"/>
          <p:cNvSpPr>
            <a:spLocks noGrp="1"/>
          </p:cNvSpPr>
          <p:nvPr>
            <p:ph type="body" idx="1"/>
          </p:nvPr>
        </p:nvSpPr>
        <p:spPr>
          <a:xfrm>
            <a:off x="457200" y="1397000"/>
            <a:ext cx="4040188" cy="639763"/>
          </a:xfrm>
        </p:spPr>
        <p:txBody>
          <a:bodyPr/>
          <a:lstStyle/>
          <a:p>
            <a:r>
              <a:rPr lang="en-US" dirty="0" smtClean="0"/>
              <a:t>Low Risk</a:t>
            </a:r>
            <a:endParaRPr lang="en-US" dirty="0"/>
          </a:p>
        </p:txBody>
      </p:sp>
      <p:sp>
        <p:nvSpPr>
          <p:cNvPr id="5" name="Content Placeholder 4"/>
          <p:cNvSpPr>
            <a:spLocks noGrp="1"/>
          </p:cNvSpPr>
          <p:nvPr>
            <p:ph sz="half" idx="2"/>
          </p:nvPr>
        </p:nvSpPr>
        <p:spPr>
          <a:xfrm>
            <a:off x="457200" y="2036761"/>
            <a:ext cx="4040188" cy="3951288"/>
          </a:xfrm>
        </p:spPr>
        <p:txBody>
          <a:bodyPr/>
          <a:lstStyle/>
          <a:p>
            <a:pPr lvl="1"/>
            <a:r>
              <a:rPr lang="en-US" altLang="en-US" dirty="0" smtClean="0"/>
              <a:t>34 year old former football player</a:t>
            </a:r>
          </a:p>
          <a:p>
            <a:pPr lvl="1"/>
            <a:r>
              <a:rPr lang="en-US" altLang="en-US" dirty="0" smtClean="0"/>
              <a:t>BMI 35</a:t>
            </a:r>
          </a:p>
          <a:p>
            <a:pPr lvl="1"/>
            <a:r>
              <a:rPr lang="en-US" altLang="en-US" dirty="0"/>
              <a:t>O</a:t>
            </a:r>
            <a:r>
              <a:rPr lang="en-US" altLang="en-US" dirty="0" smtClean="0"/>
              <a:t>therwise healthy</a:t>
            </a:r>
          </a:p>
          <a:p>
            <a:pPr lvl="1"/>
            <a:r>
              <a:rPr lang="en-US" altLang="en-US" dirty="0" smtClean="0"/>
              <a:t>Involved in motor vehicle accident</a:t>
            </a:r>
          </a:p>
          <a:p>
            <a:pPr lvl="1"/>
            <a:r>
              <a:rPr lang="en-US" altLang="en-US" dirty="0" smtClean="0"/>
              <a:t>Mild head injury and fractured R leg requiring ORIF</a:t>
            </a:r>
          </a:p>
          <a:p>
            <a:endParaRPr lang="en-US" dirty="0"/>
          </a:p>
        </p:txBody>
      </p:sp>
      <p:sp>
        <p:nvSpPr>
          <p:cNvPr id="4" name="Text Placeholder 3"/>
          <p:cNvSpPr>
            <a:spLocks noGrp="1"/>
          </p:cNvSpPr>
          <p:nvPr>
            <p:ph type="body" sz="quarter" idx="3"/>
          </p:nvPr>
        </p:nvSpPr>
        <p:spPr>
          <a:xfrm>
            <a:off x="4645027" y="1397000"/>
            <a:ext cx="4041775" cy="639763"/>
          </a:xfrm>
        </p:spPr>
        <p:txBody>
          <a:bodyPr/>
          <a:lstStyle/>
          <a:p>
            <a:r>
              <a:rPr lang="en-US" dirty="0" smtClean="0"/>
              <a:t>High Risk</a:t>
            </a:r>
            <a:endParaRPr lang="en-US" dirty="0"/>
          </a:p>
        </p:txBody>
      </p:sp>
      <p:sp>
        <p:nvSpPr>
          <p:cNvPr id="13" name="Content Placeholder 12"/>
          <p:cNvSpPr>
            <a:spLocks noGrp="1"/>
          </p:cNvSpPr>
          <p:nvPr>
            <p:ph sz="quarter" idx="4"/>
          </p:nvPr>
        </p:nvSpPr>
        <p:spPr>
          <a:xfrm>
            <a:off x="4645027" y="2036762"/>
            <a:ext cx="4041775" cy="4403725"/>
          </a:xfrm>
        </p:spPr>
        <p:txBody>
          <a:bodyPr/>
          <a:lstStyle/>
          <a:p>
            <a:pPr lvl="1"/>
            <a:r>
              <a:rPr lang="en-US" altLang="en-US" dirty="0" smtClean="0"/>
              <a:t>79 year old woman</a:t>
            </a:r>
          </a:p>
          <a:p>
            <a:pPr lvl="1"/>
            <a:r>
              <a:rPr lang="en-US" altLang="en-US" dirty="0" smtClean="0"/>
              <a:t>BMI 35</a:t>
            </a:r>
          </a:p>
          <a:p>
            <a:pPr lvl="1"/>
            <a:r>
              <a:rPr lang="en-US" altLang="en-US" dirty="0" smtClean="0"/>
              <a:t>PMHx COPD, poor functional status, frail</a:t>
            </a:r>
          </a:p>
          <a:p>
            <a:pPr lvl="1"/>
            <a:r>
              <a:rPr lang="en-US" altLang="en-US" dirty="0" smtClean="0"/>
              <a:t>Admitted to hospital 1 week ago with CAP</a:t>
            </a:r>
          </a:p>
          <a:p>
            <a:pPr lvl="1"/>
            <a:r>
              <a:rPr lang="en-US" altLang="en-US" dirty="0" smtClean="0"/>
              <a:t>Now presents in respiratory failure requiring intubation and ICU admission</a:t>
            </a:r>
          </a:p>
          <a:p>
            <a:endParaRPr lang="en-US" dirty="0"/>
          </a:p>
        </p:txBody>
      </p:sp>
    </p:spTree>
    <p:extLst>
      <p:ext uri="{BB962C8B-B14F-4D97-AF65-F5344CB8AC3E}">
        <p14:creationId xmlns:p14="http://schemas.microsoft.com/office/powerpoint/2010/main" val="249641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609600"/>
            <a:ext cx="8839200" cy="2413000"/>
          </a:xfrm>
        </p:spPr>
        <p:txBody>
          <a:bodyPr/>
          <a:lstStyle/>
          <a:p>
            <a:r>
              <a:rPr lang="en-CA" altLang="en-US" sz="3400" dirty="0" smtClean="0"/>
              <a:t>How Do We Figure Out Who Will Benefit the Most from Nutrition Therapy? </a:t>
            </a:r>
            <a:endParaRPr lang="en-US" sz="3400" dirty="0"/>
          </a:p>
        </p:txBody>
      </p:sp>
      <p:pic>
        <p:nvPicPr>
          <p:cNvPr id="10" name="Picture 9" descr="Chubby-Baby.jpg"/>
          <p:cNvPicPr>
            <a:picLocks noChangeAspect="1"/>
          </p:cNvPicPr>
          <p:nvPr/>
        </p:nvPicPr>
        <p:blipFill>
          <a:blip r:embed="rId3" cstate="print"/>
          <a:stretch>
            <a:fillRect/>
          </a:stretch>
        </p:blipFill>
        <p:spPr>
          <a:xfrm>
            <a:off x="2209800" y="3048000"/>
            <a:ext cx="4876800" cy="30480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own Arrow Callout 15"/>
          <p:cNvSpPr>
            <a:spLocks noChangeArrowheads="1"/>
          </p:cNvSpPr>
          <p:nvPr/>
        </p:nvSpPr>
        <p:spPr bwMode="auto">
          <a:xfrm>
            <a:off x="3352800" y="2286000"/>
            <a:ext cx="2743200" cy="914400"/>
          </a:xfrm>
          <a:prstGeom prst="downArrowCallout">
            <a:avLst>
              <a:gd name="adj1" fmla="val 25000"/>
              <a:gd name="adj2" fmla="val 25000"/>
              <a:gd name="adj3" fmla="val 25000"/>
              <a:gd name="adj4" fmla="val 64977"/>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rgbClr val="000000"/>
              </a:solidFill>
              <a:latin typeface="Arial" pitchFamily="34" charset="0"/>
            </a:endParaRPr>
          </a:p>
        </p:txBody>
      </p:sp>
      <p:grpSp>
        <p:nvGrpSpPr>
          <p:cNvPr id="103427" name="Group 3"/>
          <p:cNvGrpSpPr>
            <a:grpSpLocks/>
          </p:cNvGrpSpPr>
          <p:nvPr/>
        </p:nvGrpSpPr>
        <p:grpSpPr bwMode="auto">
          <a:xfrm>
            <a:off x="2133600" y="3257681"/>
            <a:ext cx="5410200" cy="1073473"/>
            <a:chOff x="2133600" y="3163669"/>
            <a:chExt cx="5257800" cy="852057"/>
          </a:xfrm>
        </p:grpSpPr>
        <p:sp>
          <p:nvSpPr>
            <p:cNvPr id="103449" name="Rectangle 1"/>
            <p:cNvSpPr>
              <a:spLocks noChangeArrowheads="1"/>
            </p:cNvSpPr>
            <p:nvPr/>
          </p:nvSpPr>
          <p:spPr bwMode="auto">
            <a:xfrm>
              <a:off x="2133600" y="3177526"/>
              <a:ext cx="5257800" cy="8382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rgbClr val="000000"/>
                </a:solidFill>
                <a:latin typeface="Arial" pitchFamily="34" charset="0"/>
              </a:endParaRPr>
            </a:p>
          </p:txBody>
        </p:sp>
        <p:sp>
          <p:nvSpPr>
            <p:cNvPr id="103450" name="TextBox 2"/>
            <p:cNvSpPr txBox="1">
              <a:spLocks noChangeArrowheads="1"/>
            </p:cNvSpPr>
            <p:nvPr/>
          </p:nvSpPr>
          <p:spPr bwMode="auto">
            <a:xfrm>
              <a:off x="2133600" y="3163669"/>
              <a:ext cx="5257800" cy="51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000" dirty="0">
                  <a:solidFill>
                    <a:srgbClr val="000000"/>
                  </a:solidFill>
                  <a:latin typeface="Arial" pitchFamily="34" charset="0"/>
                </a:rPr>
                <a:t>Nutrition Status</a:t>
              </a:r>
            </a:p>
            <a:p>
              <a:pPr algn="ctr">
                <a:spcBef>
                  <a:spcPct val="0"/>
                </a:spcBef>
                <a:buFontTx/>
                <a:buNone/>
              </a:pPr>
              <a:r>
                <a:rPr lang="en-CA" altLang="en-US" sz="1600" dirty="0">
                  <a:solidFill>
                    <a:srgbClr val="000000"/>
                  </a:solidFill>
                  <a:latin typeface="Arial" pitchFamily="34" charset="0"/>
                </a:rPr>
                <a:t>micronutrient levels  -  immune markers  - muscle mass</a:t>
              </a:r>
            </a:p>
          </p:txBody>
        </p:sp>
      </p:grpSp>
      <p:sp>
        <p:nvSpPr>
          <p:cNvPr id="103428" name="Rectangle 4"/>
          <p:cNvSpPr>
            <a:spLocks noChangeArrowheads="1"/>
          </p:cNvSpPr>
          <p:nvPr/>
        </p:nvSpPr>
        <p:spPr bwMode="auto">
          <a:xfrm>
            <a:off x="3581400" y="2362200"/>
            <a:ext cx="2286000" cy="381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latin typeface="Arial" pitchFamily="34" charset="0"/>
              </a:rPr>
              <a:t>Starvation</a:t>
            </a:r>
          </a:p>
        </p:txBody>
      </p:sp>
      <p:grpSp>
        <p:nvGrpSpPr>
          <p:cNvPr id="103429" name="Group 9"/>
          <p:cNvGrpSpPr>
            <a:grpSpLocks/>
          </p:cNvGrpSpPr>
          <p:nvPr/>
        </p:nvGrpSpPr>
        <p:grpSpPr bwMode="auto">
          <a:xfrm>
            <a:off x="457201" y="1065561"/>
            <a:ext cx="2133600" cy="1624973"/>
            <a:chOff x="228600" y="1295400"/>
            <a:chExt cx="1905000" cy="1371600"/>
          </a:xfrm>
        </p:grpSpPr>
        <p:sp>
          <p:nvSpPr>
            <p:cNvPr id="103447" name="Oval 10"/>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chemeClr val="tx2"/>
                </a:solidFill>
                <a:latin typeface="Arial" pitchFamily="34" charset="0"/>
              </a:endParaRPr>
            </a:p>
          </p:txBody>
        </p:sp>
        <p:sp>
          <p:nvSpPr>
            <p:cNvPr id="103448" name="TextBox 11"/>
            <p:cNvSpPr txBox="1">
              <a:spLocks noChangeArrowheads="1"/>
            </p:cNvSpPr>
            <p:nvPr/>
          </p:nvSpPr>
          <p:spPr bwMode="auto">
            <a:xfrm>
              <a:off x="228600" y="1371600"/>
              <a:ext cx="1905000" cy="90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latin typeface="Arial" pitchFamily="34" charset="0"/>
                </a:rPr>
                <a:t>Acute</a:t>
              </a:r>
            </a:p>
            <a:p>
              <a:pPr algn="ctr">
                <a:spcBef>
                  <a:spcPct val="0"/>
                </a:spcBef>
                <a:buFontTx/>
                <a:buChar char="-"/>
              </a:pPr>
              <a:r>
                <a:rPr lang="en-CA" altLang="en-US" sz="1400" dirty="0">
                  <a:latin typeface="Arial" pitchFamily="34" charset="0"/>
                </a:rPr>
                <a:t>Reduced po intake</a:t>
              </a:r>
            </a:p>
            <a:p>
              <a:pPr algn="ctr">
                <a:spcBef>
                  <a:spcPct val="0"/>
                </a:spcBef>
                <a:buFontTx/>
                <a:buChar char="-"/>
              </a:pPr>
              <a:r>
                <a:rPr lang="en-CA" altLang="en-US" sz="1400" dirty="0">
                  <a:latin typeface="Arial" pitchFamily="34" charset="0"/>
                </a:rPr>
                <a:t>pre ICU hospital stay</a:t>
              </a:r>
            </a:p>
            <a:p>
              <a:pPr algn="ctr">
                <a:spcBef>
                  <a:spcPct val="0"/>
                </a:spcBef>
                <a:buFontTx/>
                <a:buNone/>
              </a:pPr>
              <a:endParaRPr lang="en-CA" altLang="en-US" sz="1200" dirty="0">
                <a:solidFill>
                  <a:schemeClr val="tx2"/>
                </a:solidFill>
                <a:latin typeface="Arial" pitchFamily="34" charset="0"/>
              </a:endParaRPr>
            </a:p>
          </p:txBody>
        </p:sp>
      </p:grpSp>
      <p:grpSp>
        <p:nvGrpSpPr>
          <p:cNvPr id="103430" name="Group 12"/>
          <p:cNvGrpSpPr>
            <a:grpSpLocks/>
          </p:cNvGrpSpPr>
          <p:nvPr/>
        </p:nvGrpSpPr>
        <p:grpSpPr bwMode="auto">
          <a:xfrm>
            <a:off x="6781800" y="1271865"/>
            <a:ext cx="1905000" cy="1371600"/>
            <a:chOff x="228600" y="1295400"/>
            <a:chExt cx="1905000" cy="1371600"/>
          </a:xfrm>
        </p:grpSpPr>
        <p:sp>
          <p:nvSpPr>
            <p:cNvPr id="103445" name="Oval 13"/>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chemeClr val="tx2"/>
                </a:solidFill>
                <a:latin typeface="Arial" pitchFamily="34" charset="0"/>
              </a:endParaRPr>
            </a:p>
          </p:txBody>
        </p:sp>
        <p:sp>
          <p:nvSpPr>
            <p:cNvPr id="103446" name="TextBox 14"/>
            <p:cNvSpPr txBox="1">
              <a:spLocks noChangeArrowheads="1"/>
            </p:cNvSpPr>
            <p:nvPr/>
          </p:nvSpPr>
          <p:spPr bwMode="auto">
            <a:xfrm>
              <a:off x="228600" y="1524000"/>
              <a:ext cx="1905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latin typeface="Arial" pitchFamily="34" charset="0"/>
                </a:rPr>
                <a:t>Chronic</a:t>
              </a:r>
            </a:p>
            <a:p>
              <a:pPr algn="ctr">
                <a:spcBef>
                  <a:spcPct val="0"/>
                </a:spcBef>
                <a:buFontTx/>
                <a:buChar char="-"/>
              </a:pPr>
              <a:r>
                <a:rPr lang="en-CA" altLang="en-US" sz="1400" dirty="0">
                  <a:latin typeface="Arial" pitchFamily="34" charset="0"/>
                </a:rPr>
                <a:t>Recent weight loss</a:t>
              </a:r>
            </a:p>
            <a:p>
              <a:pPr algn="ctr">
                <a:spcBef>
                  <a:spcPct val="0"/>
                </a:spcBef>
                <a:buFontTx/>
                <a:buChar char="-"/>
              </a:pPr>
              <a:r>
                <a:rPr lang="en-CA" altLang="en-US" sz="1400" dirty="0">
                  <a:latin typeface="Arial" pitchFamily="34" charset="0"/>
                </a:rPr>
                <a:t>BMI?</a:t>
              </a:r>
              <a:endParaRPr lang="en-CA" altLang="en-US" sz="1200" dirty="0">
                <a:latin typeface="Arial" pitchFamily="34" charset="0"/>
              </a:endParaRPr>
            </a:p>
          </p:txBody>
        </p:sp>
      </p:grpSp>
      <p:grpSp>
        <p:nvGrpSpPr>
          <p:cNvPr id="103431" name="Group 19"/>
          <p:cNvGrpSpPr>
            <a:grpSpLocks/>
          </p:cNvGrpSpPr>
          <p:nvPr/>
        </p:nvGrpSpPr>
        <p:grpSpPr bwMode="auto">
          <a:xfrm>
            <a:off x="3352801" y="4362848"/>
            <a:ext cx="2743200" cy="914400"/>
            <a:chOff x="3352801" y="4038600"/>
            <a:chExt cx="2743200" cy="914400"/>
          </a:xfrm>
        </p:grpSpPr>
        <p:sp>
          <p:nvSpPr>
            <p:cNvPr id="103443" name="Down Arrow Callout 16"/>
            <p:cNvSpPr>
              <a:spLocks noChangeArrowheads="1"/>
            </p:cNvSpPr>
            <p:nvPr/>
          </p:nvSpPr>
          <p:spPr bwMode="auto">
            <a:xfrm rot="10800000">
              <a:off x="3352801" y="4038600"/>
              <a:ext cx="2743200" cy="914400"/>
            </a:xfrm>
            <a:prstGeom prst="downArrowCallout">
              <a:avLst>
                <a:gd name="adj1" fmla="val 25000"/>
                <a:gd name="adj2" fmla="val 25000"/>
                <a:gd name="adj3" fmla="val 25000"/>
                <a:gd name="adj4" fmla="val 64977"/>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rgbClr val="000000"/>
                </a:solidFill>
                <a:latin typeface="Arial" pitchFamily="34" charset="0"/>
              </a:endParaRPr>
            </a:p>
          </p:txBody>
        </p:sp>
        <p:sp>
          <p:nvSpPr>
            <p:cNvPr id="103444" name="TextBox 17"/>
            <p:cNvSpPr txBox="1">
              <a:spLocks noChangeArrowheads="1"/>
            </p:cNvSpPr>
            <p:nvPr/>
          </p:nvSpPr>
          <p:spPr bwMode="auto">
            <a:xfrm>
              <a:off x="3810000" y="4419600"/>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solidFill>
                    <a:srgbClr val="000000"/>
                  </a:solidFill>
                  <a:latin typeface="Arial" pitchFamily="34" charset="0"/>
                </a:rPr>
                <a:t>Inflammation</a:t>
              </a:r>
            </a:p>
          </p:txBody>
        </p:sp>
      </p:grpSp>
      <p:cxnSp>
        <p:nvCxnSpPr>
          <p:cNvPr id="103432" name="Straight Arrow Connector 21"/>
          <p:cNvCxnSpPr>
            <a:cxnSpLocks noChangeShapeType="1"/>
          </p:cNvCxnSpPr>
          <p:nvPr/>
        </p:nvCxnSpPr>
        <p:spPr bwMode="auto">
          <a:xfrm>
            <a:off x="2590803" y="2095501"/>
            <a:ext cx="761999" cy="558292"/>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103433" name="Straight Arrow Connector 23"/>
          <p:cNvCxnSpPr>
            <a:cxnSpLocks noChangeShapeType="1"/>
            <a:stCxn id="103446" idx="1"/>
            <a:endCxn id="103426" idx="3"/>
          </p:cNvCxnSpPr>
          <p:nvPr/>
        </p:nvCxnSpPr>
        <p:spPr bwMode="auto">
          <a:xfrm flipH="1">
            <a:off x="6096000" y="1946741"/>
            <a:ext cx="685800" cy="636334"/>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grpSp>
        <p:nvGrpSpPr>
          <p:cNvPr id="103434" name="Group 24"/>
          <p:cNvGrpSpPr>
            <a:grpSpLocks/>
          </p:cNvGrpSpPr>
          <p:nvPr/>
        </p:nvGrpSpPr>
        <p:grpSpPr bwMode="auto">
          <a:xfrm>
            <a:off x="437260" y="4838709"/>
            <a:ext cx="2057400" cy="1545811"/>
            <a:chOff x="228600" y="1295400"/>
            <a:chExt cx="1905000" cy="1371600"/>
          </a:xfrm>
        </p:grpSpPr>
        <p:sp>
          <p:nvSpPr>
            <p:cNvPr id="103441" name="Oval 25"/>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rgbClr val="000000"/>
                </a:solidFill>
                <a:latin typeface="Arial" pitchFamily="34" charset="0"/>
              </a:endParaRPr>
            </a:p>
          </p:txBody>
        </p:sp>
        <p:sp>
          <p:nvSpPr>
            <p:cNvPr id="103442" name="TextBox 26"/>
            <p:cNvSpPr txBox="1">
              <a:spLocks noChangeArrowheads="1"/>
            </p:cNvSpPr>
            <p:nvPr/>
          </p:nvSpPr>
          <p:spPr bwMode="auto">
            <a:xfrm>
              <a:off x="228600" y="1371600"/>
              <a:ext cx="1905000" cy="114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solidFill>
                    <a:srgbClr val="000000"/>
                  </a:solidFill>
                  <a:latin typeface="Arial" pitchFamily="34" charset="0"/>
                </a:rPr>
                <a:t>Acute</a:t>
              </a:r>
            </a:p>
            <a:p>
              <a:pPr algn="ctr">
                <a:spcBef>
                  <a:spcPct val="0"/>
                </a:spcBef>
                <a:buFontTx/>
                <a:buChar char="-"/>
              </a:pPr>
              <a:r>
                <a:rPr lang="en-CA" altLang="en-US" sz="1400" dirty="0">
                  <a:solidFill>
                    <a:srgbClr val="000000"/>
                  </a:solidFill>
                  <a:latin typeface="Arial" pitchFamily="34" charset="0"/>
                </a:rPr>
                <a:t>IL-6</a:t>
              </a:r>
            </a:p>
            <a:p>
              <a:pPr algn="ctr">
                <a:spcBef>
                  <a:spcPct val="0"/>
                </a:spcBef>
                <a:buFontTx/>
                <a:buChar char="-"/>
              </a:pPr>
              <a:r>
                <a:rPr lang="en-CA" altLang="en-US" sz="1400" dirty="0">
                  <a:solidFill>
                    <a:srgbClr val="000000"/>
                  </a:solidFill>
                  <a:latin typeface="Arial" pitchFamily="34" charset="0"/>
                </a:rPr>
                <a:t>CRP</a:t>
              </a:r>
            </a:p>
            <a:p>
              <a:pPr algn="ctr">
                <a:spcBef>
                  <a:spcPct val="0"/>
                </a:spcBef>
                <a:buFontTx/>
                <a:buChar char="-"/>
              </a:pPr>
              <a:r>
                <a:rPr lang="en-CA" altLang="en-US" sz="1400" dirty="0">
                  <a:solidFill>
                    <a:srgbClr val="000000"/>
                  </a:solidFill>
                  <a:latin typeface="Arial" pitchFamily="34" charset="0"/>
                </a:rPr>
                <a:t>PCT</a:t>
              </a:r>
            </a:p>
            <a:p>
              <a:pPr algn="ctr">
                <a:spcBef>
                  <a:spcPct val="0"/>
                </a:spcBef>
                <a:buFontTx/>
                <a:buNone/>
              </a:pPr>
              <a:endParaRPr lang="en-CA" altLang="en-US" sz="1200" dirty="0">
                <a:solidFill>
                  <a:srgbClr val="000000"/>
                </a:solidFill>
                <a:latin typeface="Arial" pitchFamily="34" charset="0"/>
              </a:endParaRPr>
            </a:p>
          </p:txBody>
        </p:sp>
      </p:grpSp>
      <p:cxnSp>
        <p:nvCxnSpPr>
          <p:cNvPr id="103435" name="Straight Arrow Connector 27"/>
          <p:cNvCxnSpPr>
            <a:cxnSpLocks noChangeShapeType="1"/>
            <a:endCxn id="103443" idx="3"/>
          </p:cNvCxnSpPr>
          <p:nvPr/>
        </p:nvCxnSpPr>
        <p:spPr bwMode="auto">
          <a:xfrm flipV="1">
            <a:off x="2590801" y="4980381"/>
            <a:ext cx="762000" cy="606425"/>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grpSp>
        <p:nvGrpSpPr>
          <p:cNvPr id="103436" name="Group 29"/>
          <p:cNvGrpSpPr>
            <a:grpSpLocks/>
          </p:cNvGrpSpPr>
          <p:nvPr/>
        </p:nvGrpSpPr>
        <p:grpSpPr bwMode="auto">
          <a:xfrm>
            <a:off x="6934200" y="4838709"/>
            <a:ext cx="2057400" cy="1600191"/>
            <a:chOff x="228600" y="1295400"/>
            <a:chExt cx="1905000" cy="1371600"/>
          </a:xfrm>
        </p:grpSpPr>
        <p:sp>
          <p:nvSpPr>
            <p:cNvPr id="103439" name="Oval 30"/>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rgbClr val="000000"/>
                </a:solidFill>
                <a:latin typeface="Arial" pitchFamily="34" charset="0"/>
              </a:endParaRPr>
            </a:p>
          </p:txBody>
        </p:sp>
        <p:sp>
          <p:nvSpPr>
            <p:cNvPr id="103440" name="TextBox 31"/>
            <p:cNvSpPr txBox="1">
              <a:spLocks noChangeArrowheads="1"/>
            </p:cNvSpPr>
            <p:nvPr/>
          </p:nvSpPr>
          <p:spPr bwMode="auto">
            <a:xfrm>
              <a:off x="228600" y="1524000"/>
              <a:ext cx="1905000" cy="58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solidFill>
                    <a:srgbClr val="000000"/>
                  </a:solidFill>
                  <a:latin typeface="Arial" pitchFamily="34" charset="0"/>
                </a:rPr>
                <a:t>Chronic</a:t>
              </a:r>
            </a:p>
            <a:p>
              <a:pPr algn="ctr">
                <a:spcBef>
                  <a:spcPct val="0"/>
                </a:spcBef>
                <a:buFontTx/>
                <a:buChar char="-"/>
              </a:pPr>
              <a:r>
                <a:rPr lang="en-CA" altLang="en-US" sz="1400" dirty="0">
                  <a:solidFill>
                    <a:srgbClr val="000000"/>
                  </a:solidFill>
                  <a:latin typeface="Arial" pitchFamily="34" charset="0"/>
                </a:rPr>
                <a:t>Comorbid illness</a:t>
              </a:r>
              <a:endParaRPr lang="en-CA" altLang="en-US" sz="1200" dirty="0">
                <a:solidFill>
                  <a:srgbClr val="000000"/>
                </a:solidFill>
                <a:latin typeface="Arial" pitchFamily="34" charset="0"/>
              </a:endParaRPr>
            </a:p>
          </p:txBody>
        </p:sp>
      </p:grpSp>
      <p:cxnSp>
        <p:nvCxnSpPr>
          <p:cNvPr id="103437" name="Straight Arrow Connector 32"/>
          <p:cNvCxnSpPr>
            <a:cxnSpLocks noChangeShapeType="1"/>
            <a:endCxn id="103443" idx="1"/>
          </p:cNvCxnSpPr>
          <p:nvPr/>
        </p:nvCxnSpPr>
        <p:spPr bwMode="auto">
          <a:xfrm flipH="1" flipV="1">
            <a:off x="6096002" y="4980173"/>
            <a:ext cx="761999" cy="537980"/>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sp>
        <p:nvSpPr>
          <p:cNvPr id="4" name="Title 3"/>
          <p:cNvSpPr>
            <a:spLocks noGrp="1"/>
          </p:cNvSpPr>
          <p:nvPr>
            <p:ph type="title"/>
          </p:nvPr>
        </p:nvSpPr>
        <p:spPr>
          <a:xfrm>
            <a:off x="762000" y="108191"/>
            <a:ext cx="7772400" cy="1143000"/>
          </a:xfrm>
        </p:spPr>
        <p:txBody>
          <a:bodyPr/>
          <a:lstStyle/>
          <a:p>
            <a:r>
              <a:rPr lang="en-US" sz="2800" dirty="0" smtClean="0"/>
              <a:t>A Conceptual Model for Nutrition Risk Assessment in the Critically ill</a:t>
            </a:r>
            <a:endParaRPr lang="en-US" sz="2800" dirty="0"/>
          </a:p>
        </p:txBody>
      </p:sp>
      <p:sp>
        <p:nvSpPr>
          <p:cNvPr id="28" name="Rectangle 4"/>
          <p:cNvSpPr>
            <a:spLocks noChangeArrowheads="1"/>
          </p:cNvSpPr>
          <p:nvPr/>
        </p:nvSpPr>
        <p:spPr bwMode="auto">
          <a:xfrm>
            <a:off x="3581400" y="2336707"/>
            <a:ext cx="2286000" cy="381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latin typeface="Arial" pitchFamily="34" charset="0"/>
              </a:rPr>
              <a:t>Starvation</a:t>
            </a:r>
          </a:p>
        </p:txBody>
      </p:sp>
      <p:grpSp>
        <p:nvGrpSpPr>
          <p:cNvPr id="29" name="Group 9"/>
          <p:cNvGrpSpPr>
            <a:grpSpLocks/>
          </p:cNvGrpSpPr>
          <p:nvPr/>
        </p:nvGrpSpPr>
        <p:grpSpPr bwMode="auto">
          <a:xfrm>
            <a:off x="457202" y="1130343"/>
            <a:ext cx="2037459" cy="1534697"/>
            <a:chOff x="228600" y="1295400"/>
            <a:chExt cx="1905000" cy="1371600"/>
          </a:xfrm>
        </p:grpSpPr>
        <p:sp>
          <p:nvSpPr>
            <p:cNvPr id="30" name="Oval 10"/>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chemeClr val="tx2"/>
                </a:solidFill>
                <a:latin typeface="Arial" pitchFamily="34" charset="0"/>
              </a:endParaRPr>
            </a:p>
          </p:txBody>
        </p:sp>
        <p:sp>
          <p:nvSpPr>
            <p:cNvPr id="31" name="TextBox 11"/>
            <p:cNvSpPr txBox="1">
              <a:spLocks noChangeArrowheads="1"/>
            </p:cNvSpPr>
            <p:nvPr/>
          </p:nvSpPr>
          <p:spPr bwMode="auto">
            <a:xfrm>
              <a:off x="228600" y="1371600"/>
              <a:ext cx="1905000" cy="96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latin typeface="Arial" pitchFamily="34" charset="0"/>
                </a:rPr>
                <a:t>Acute</a:t>
              </a:r>
            </a:p>
            <a:p>
              <a:pPr algn="ctr">
                <a:spcBef>
                  <a:spcPct val="0"/>
                </a:spcBef>
                <a:buFontTx/>
                <a:buChar char="-"/>
              </a:pPr>
              <a:r>
                <a:rPr lang="en-CA" altLang="en-US" sz="1400" dirty="0">
                  <a:latin typeface="Arial" pitchFamily="34" charset="0"/>
                </a:rPr>
                <a:t>Reduced po intake</a:t>
              </a:r>
            </a:p>
            <a:p>
              <a:pPr algn="ctr">
                <a:spcBef>
                  <a:spcPct val="0"/>
                </a:spcBef>
                <a:buFontTx/>
                <a:buChar char="-"/>
              </a:pPr>
              <a:r>
                <a:rPr lang="en-CA" altLang="en-US" sz="1400" dirty="0">
                  <a:latin typeface="Arial" pitchFamily="34" charset="0"/>
                </a:rPr>
                <a:t>pre ICU hospital stay</a:t>
              </a:r>
            </a:p>
            <a:p>
              <a:pPr algn="ctr">
                <a:spcBef>
                  <a:spcPct val="0"/>
                </a:spcBef>
                <a:buFontTx/>
                <a:buNone/>
              </a:pPr>
              <a:endParaRPr lang="en-CA" altLang="en-US" sz="1200" dirty="0">
                <a:solidFill>
                  <a:schemeClr val="tx2"/>
                </a:solidFill>
                <a:latin typeface="Arial" pitchFamily="34" charset="0"/>
              </a:endParaRPr>
            </a:p>
          </p:txBody>
        </p:sp>
      </p:grpSp>
      <p:grpSp>
        <p:nvGrpSpPr>
          <p:cNvPr id="32" name="Group 12"/>
          <p:cNvGrpSpPr>
            <a:grpSpLocks/>
          </p:cNvGrpSpPr>
          <p:nvPr/>
        </p:nvGrpSpPr>
        <p:grpSpPr bwMode="auto">
          <a:xfrm>
            <a:off x="6781800" y="1246372"/>
            <a:ext cx="1905000" cy="1371600"/>
            <a:chOff x="228600" y="1295400"/>
            <a:chExt cx="1905000" cy="1371600"/>
          </a:xfrm>
        </p:grpSpPr>
        <p:sp>
          <p:nvSpPr>
            <p:cNvPr id="33" name="Oval 13"/>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chemeClr val="tx2"/>
                </a:solidFill>
                <a:latin typeface="Arial" pitchFamily="34" charset="0"/>
              </a:endParaRPr>
            </a:p>
          </p:txBody>
        </p:sp>
        <p:sp>
          <p:nvSpPr>
            <p:cNvPr id="34" name="TextBox 14"/>
            <p:cNvSpPr txBox="1">
              <a:spLocks noChangeArrowheads="1"/>
            </p:cNvSpPr>
            <p:nvPr/>
          </p:nvSpPr>
          <p:spPr bwMode="auto">
            <a:xfrm>
              <a:off x="228600" y="1524000"/>
              <a:ext cx="1905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latin typeface="Arial" pitchFamily="34" charset="0"/>
                </a:rPr>
                <a:t>Chronic</a:t>
              </a:r>
            </a:p>
            <a:p>
              <a:pPr algn="ctr">
                <a:spcBef>
                  <a:spcPct val="0"/>
                </a:spcBef>
                <a:buFontTx/>
                <a:buChar char="-"/>
              </a:pPr>
              <a:r>
                <a:rPr lang="en-CA" altLang="en-US" sz="1400" dirty="0">
                  <a:latin typeface="Arial" pitchFamily="34" charset="0"/>
                </a:rPr>
                <a:t>Recent weight loss</a:t>
              </a:r>
            </a:p>
            <a:p>
              <a:pPr algn="ctr">
                <a:spcBef>
                  <a:spcPct val="0"/>
                </a:spcBef>
                <a:buFontTx/>
                <a:buChar char="-"/>
              </a:pPr>
              <a:r>
                <a:rPr lang="en-CA" altLang="en-US" sz="1400" dirty="0">
                  <a:latin typeface="Arial" pitchFamily="34" charset="0"/>
                </a:rPr>
                <a:t>BMI?</a:t>
              </a:r>
              <a:endParaRPr lang="en-CA" altLang="en-US" sz="1200" dirty="0">
                <a:latin typeface="Arial" pitchFamily="34" charset="0"/>
              </a:endParaRPr>
            </a:p>
          </p:txBody>
        </p:sp>
      </p:grpSp>
      <p:sp>
        <p:nvSpPr>
          <p:cNvPr id="35" name="Rectangle 4"/>
          <p:cNvSpPr>
            <a:spLocks noChangeArrowheads="1"/>
          </p:cNvSpPr>
          <p:nvPr/>
        </p:nvSpPr>
        <p:spPr bwMode="auto">
          <a:xfrm>
            <a:off x="3657600" y="2352876"/>
            <a:ext cx="2286000" cy="381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solidFill>
                  <a:srgbClr val="000000"/>
                </a:solidFill>
                <a:latin typeface="Arial" pitchFamily="34" charset="0"/>
              </a:rPr>
              <a:t>Starvation</a:t>
            </a:r>
          </a:p>
        </p:txBody>
      </p:sp>
      <p:grpSp>
        <p:nvGrpSpPr>
          <p:cNvPr id="36" name="Group 9"/>
          <p:cNvGrpSpPr>
            <a:grpSpLocks/>
          </p:cNvGrpSpPr>
          <p:nvPr/>
        </p:nvGrpSpPr>
        <p:grpSpPr bwMode="auto">
          <a:xfrm>
            <a:off x="457200" y="1155838"/>
            <a:ext cx="2133600" cy="1624973"/>
            <a:chOff x="228600" y="1295400"/>
            <a:chExt cx="1905000" cy="1371600"/>
          </a:xfrm>
        </p:grpSpPr>
        <p:sp>
          <p:nvSpPr>
            <p:cNvPr id="37" name="Oval 10"/>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rgbClr val="000000"/>
                </a:solidFill>
                <a:latin typeface="Arial" pitchFamily="34" charset="0"/>
              </a:endParaRPr>
            </a:p>
          </p:txBody>
        </p:sp>
        <p:sp>
          <p:nvSpPr>
            <p:cNvPr id="38" name="TextBox 11"/>
            <p:cNvSpPr txBox="1">
              <a:spLocks noChangeArrowheads="1"/>
            </p:cNvSpPr>
            <p:nvPr/>
          </p:nvSpPr>
          <p:spPr bwMode="auto">
            <a:xfrm>
              <a:off x="228600" y="1371600"/>
              <a:ext cx="1905000" cy="90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solidFill>
                    <a:srgbClr val="000000"/>
                  </a:solidFill>
                  <a:latin typeface="Arial" pitchFamily="34" charset="0"/>
                </a:rPr>
                <a:t>Acute</a:t>
              </a:r>
            </a:p>
            <a:p>
              <a:pPr algn="ctr">
                <a:spcBef>
                  <a:spcPct val="0"/>
                </a:spcBef>
                <a:buFontTx/>
                <a:buChar char="-"/>
              </a:pPr>
              <a:r>
                <a:rPr lang="en-CA" altLang="en-US" sz="1400" dirty="0">
                  <a:solidFill>
                    <a:srgbClr val="000000"/>
                  </a:solidFill>
                  <a:latin typeface="Arial" pitchFamily="34" charset="0"/>
                </a:rPr>
                <a:t>Reduced po intake</a:t>
              </a:r>
            </a:p>
            <a:p>
              <a:pPr algn="ctr">
                <a:spcBef>
                  <a:spcPct val="0"/>
                </a:spcBef>
                <a:buFontTx/>
                <a:buChar char="-"/>
              </a:pPr>
              <a:r>
                <a:rPr lang="en-CA" altLang="en-US" sz="1400" dirty="0">
                  <a:solidFill>
                    <a:srgbClr val="000000"/>
                  </a:solidFill>
                  <a:latin typeface="Arial" pitchFamily="34" charset="0"/>
                </a:rPr>
                <a:t>pre ICU hospital stay</a:t>
              </a:r>
            </a:p>
            <a:p>
              <a:pPr algn="ctr">
                <a:spcBef>
                  <a:spcPct val="0"/>
                </a:spcBef>
                <a:buFontTx/>
                <a:buNone/>
              </a:pPr>
              <a:endParaRPr lang="en-CA" altLang="en-US" sz="1200" dirty="0">
                <a:solidFill>
                  <a:srgbClr val="000000"/>
                </a:solidFill>
                <a:latin typeface="Arial" pitchFamily="34" charset="0"/>
              </a:endParaRPr>
            </a:p>
          </p:txBody>
        </p:sp>
      </p:grpSp>
      <p:grpSp>
        <p:nvGrpSpPr>
          <p:cNvPr id="39" name="Group 12"/>
          <p:cNvGrpSpPr>
            <a:grpSpLocks/>
          </p:cNvGrpSpPr>
          <p:nvPr/>
        </p:nvGrpSpPr>
        <p:grpSpPr bwMode="auto">
          <a:xfrm>
            <a:off x="6858000" y="1262542"/>
            <a:ext cx="1905000" cy="1371600"/>
            <a:chOff x="228600" y="1295400"/>
            <a:chExt cx="1905000" cy="1371600"/>
          </a:xfrm>
        </p:grpSpPr>
        <p:sp>
          <p:nvSpPr>
            <p:cNvPr id="40" name="Oval 13"/>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rgbClr val="000000"/>
                </a:solidFill>
                <a:latin typeface="Arial" pitchFamily="34" charset="0"/>
              </a:endParaRPr>
            </a:p>
          </p:txBody>
        </p:sp>
        <p:sp>
          <p:nvSpPr>
            <p:cNvPr id="41" name="TextBox 14"/>
            <p:cNvSpPr txBox="1">
              <a:spLocks noChangeArrowheads="1"/>
            </p:cNvSpPr>
            <p:nvPr/>
          </p:nvSpPr>
          <p:spPr bwMode="auto">
            <a:xfrm>
              <a:off x="228600" y="1524000"/>
              <a:ext cx="1905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solidFill>
                    <a:srgbClr val="000000"/>
                  </a:solidFill>
                  <a:latin typeface="Arial" pitchFamily="34" charset="0"/>
                </a:rPr>
                <a:t>Chronic</a:t>
              </a:r>
            </a:p>
            <a:p>
              <a:pPr algn="ctr">
                <a:spcBef>
                  <a:spcPct val="0"/>
                </a:spcBef>
                <a:buFontTx/>
                <a:buChar char="-"/>
              </a:pPr>
              <a:r>
                <a:rPr lang="en-CA" altLang="en-US" sz="1400" dirty="0">
                  <a:solidFill>
                    <a:srgbClr val="000000"/>
                  </a:solidFill>
                  <a:latin typeface="Arial" pitchFamily="34" charset="0"/>
                </a:rPr>
                <a:t>Recent weight loss</a:t>
              </a:r>
            </a:p>
            <a:p>
              <a:pPr algn="ctr">
                <a:spcBef>
                  <a:spcPct val="0"/>
                </a:spcBef>
                <a:buFontTx/>
                <a:buChar char="-"/>
              </a:pPr>
              <a:r>
                <a:rPr lang="en-CA" altLang="en-US" sz="1400" dirty="0">
                  <a:solidFill>
                    <a:srgbClr val="000000"/>
                  </a:solidFill>
                  <a:latin typeface="Arial" pitchFamily="34" charset="0"/>
                </a:rPr>
                <a:t>BMI?</a:t>
              </a:r>
              <a:endParaRPr lang="en-CA" altLang="en-US" sz="1200" dirty="0">
                <a:solidFill>
                  <a:srgbClr val="000000"/>
                </a:solidFill>
                <a:latin typeface="Arial" pitchFamily="34" charset="0"/>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Objectives</a:t>
            </a:r>
          </a:p>
        </p:txBody>
      </p:sp>
      <p:sp>
        <p:nvSpPr>
          <p:cNvPr id="64515" name="Content Placeholder 2"/>
          <p:cNvSpPr>
            <a:spLocks noGrp="1"/>
          </p:cNvSpPr>
          <p:nvPr>
            <p:ph idx="1"/>
          </p:nvPr>
        </p:nvSpPr>
        <p:spPr>
          <a:xfrm>
            <a:off x="609600" y="2057400"/>
            <a:ext cx="7772400" cy="4114800"/>
          </a:xfrm>
        </p:spPr>
        <p:txBody>
          <a:bodyPr/>
          <a:lstStyle/>
          <a:p>
            <a:r>
              <a:rPr lang="en-US" altLang="en-US" dirty="0" smtClean="0"/>
              <a:t>Describe the evidentiary base that informs clinical practice guidelines</a:t>
            </a:r>
          </a:p>
          <a:p>
            <a:r>
              <a:rPr lang="en-US" altLang="en-US" dirty="0" smtClean="0"/>
              <a:t>Identify what population, when, and how much to feed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14456622"/>
              </p:ext>
            </p:extLst>
          </p:nvPr>
        </p:nvGraphicFramePr>
        <p:xfrm>
          <a:off x="2133600" y="914400"/>
          <a:ext cx="4648200" cy="5179569"/>
        </p:xfrm>
        <a:graphic>
          <a:graphicData uri="http://schemas.openxmlformats.org/drawingml/2006/table">
            <a:tbl>
              <a:tblPr>
                <a:tableStyleId>{69CF1AB2-1976-4502-BF36-3FF5EA218861}</a:tableStyleId>
              </a:tblPr>
              <a:tblGrid>
                <a:gridCol w="2895600"/>
                <a:gridCol w="965200"/>
                <a:gridCol w="787400"/>
              </a:tblGrid>
              <a:tr h="245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latin typeface="+mn-lt"/>
                        </a:rPr>
                        <a:t>Variable</a:t>
                      </a: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solidFill>
                      <a:schemeClr val="bg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Range</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solidFill>
                      <a:schemeClr val="bg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Points</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solidFill>
                      <a:schemeClr val="bg1">
                        <a:lumMod val="60000"/>
                        <a:lumOff val="40000"/>
                      </a:schemeClr>
                    </a:solidFill>
                  </a:tcPr>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latin typeface="+mn-lt"/>
                        </a:rPr>
                        <a:t>Age</a:t>
                      </a: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&lt;50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50-&lt;75</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1</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&gt;=75</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2</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latin typeface="+mn-lt"/>
                        </a:rPr>
                        <a:t>APACHE II</a:t>
                      </a: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&lt;15</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15-&lt;20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1</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20-28</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2</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&gt;=28</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3</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latin typeface="+mn-lt"/>
                        </a:rPr>
                        <a:t>SOFA</a:t>
                      </a: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&lt;6</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6-&lt;10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1</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&gt;=10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2</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latin typeface="+mn-lt"/>
                        </a:rPr>
                        <a:t># Comorbidities</a:t>
                      </a: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0-1</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2+</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1</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latin typeface="+mn-lt"/>
                        </a:rPr>
                        <a:t>Days from hospital to ICU admit</a:t>
                      </a: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0-&lt;1</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1+</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1</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Arial" pitchFamily="34"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latin typeface="+mn-lt"/>
                        </a:rPr>
                        <a:t>IL6</a:t>
                      </a: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0-&lt;400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400+</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1</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latin typeface="+mn-lt"/>
                        </a:rPr>
                        <a:t>AUC</a:t>
                      </a: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0.783</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hMerge="1">
                  <a:txBody>
                    <a:bodyPr/>
                    <a:lstStyle/>
                    <a:p>
                      <a:endParaRPr lang="en-US"/>
                    </a:p>
                  </a:txBody>
                  <a:tcPr/>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latin typeface="+mn-lt"/>
                        </a:rPr>
                        <a:t>Gen R-Squared</a:t>
                      </a: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0.169</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hMerge="1">
                  <a:txBody>
                    <a:bodyPr/>
                    <a:lstStyle/>
                    <a:p>
                      <a:endParaRPr lang="en-US"/>
                    </a:p>
                  </a:txBody>
                  <a:tcPr/>
                </a:tc>
              </a:tr>
              <a:tr h="234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latin typeface="+mn-lt"/>
                        </a:rPr>
                        <a:t>Gen Max-rescaled R-Squared </a:t>
                      </a:r>
                      <a:endParaRPr kumimoji="0" lang="en-CA" sz="1500" b="0" i="0" u="none" strike="noStrike" cap="none" normalizeH="0" baseline="0" dirty="0" smtClean="0">
                        <a:ln>
                          <a:noFill/>
                        </a:ln>
                        <a:solidFill>
                          <a:srgbClr val="000000"/>
                        </a:solidFill>
                        <a:effectLst/>
                        <a:latin typeface="+mn-lt"/>
                        <a:ea typeface="MS Mincho" pitchFamily="49" charset="-128"/>
                        <a:cs typeface="Times New Roman" pitchFamily="18" charset="0"/>
                      </a:endParaRPr>
                    </a:p>
                  </a:txBody>
                  <a:tcPr marL="6350" marR="6350" marT="6344" marB="0" anchor="b"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500" u="none" strike="noStrike" cap="none" normalizeH="0" baseline="0" dirty="0" smtClean="0">
                          <a:ln>
                            <a:noFill/>
                          </a:ln>
                          <a:solidFill>
                            <a:srgbClr val="000000"/>
                          </a:solidFill>
                          <a:effectLst/>
                        </a:rPr>
                        <a:t>0.256</a:t>
                      </a:r>
                      <a:endParaRPr kumimoji="0" lang="en-CA"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txBody>
                  <a:tcPr marL="6350" marR="6350" marT="6344" marB="0" anchor="b" horzOverflow="overflow"/>
                </a:tc>
                <a:tc hMerge="1">
                  <a:txBody>
                    <a:bodyPr/>
                    <a:lstStyle/>
                    <a:p>
                      <a:endParaRPr lang="en-US"/>
                    </a:p>
                  </a:txBody>
                  <a:tcPr/>
                </a:tc>
              </a:tr>
            </a:tbl>
          </a:graphicData>
        </a:graphic>
      </p:graphicFrame>
      <p:sp>
        <p:nvSpPr>
          <p:cNvPr id="6" name="TextBox 8"/>
          <p:cNvSpPr txBox="1">
            <a:spLocks noChangeArrowheads="1"/>
          </p:cNvSpPr>
          <p:nvPr/>
        </p:nvSpPr>
        <p:spPr bwMode="auto">
          <a:xfrm>
            <a:off x="0" y="6248400"/>
            <a:ext cx="8915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1600" dirty="0">
                <a:solidFill>
                  <a:schemeClr val="tx2"/>
                </a:solidFill>
                <a:latin typeface="Arial" pitchFamily="34" charset="0"/>
              </a:rPr>
              <a:t>BMI, CRP, PCT, weight loss, and oral intake were excluded because they were not significantly associated with mortality or their inclusion did not improve the fit of the final model. </a:t>
            </a:r>
          </a:p>
        </p:txBody>
      </p:sp>
      <p:sp>
        <p:nvSpPr>
          <p:cNvPr id="2" name="Title 1"/>
          <p:cNvSpPr>
            <a:spLocks noGrp="1"/>
          </p:cNvSpPr>
          <p:nvPr>
            <p:ph type="title"/>
          </p:nvPr>
        </p:nvSpPr>
        <p:spPr>
          <a:xfrm>
            <a:off x="685800" y="-127000"/>
            <a:ext cx="7772400" cy="1143000"/>
          </a:xfrm>
        </p:spPr>
        <p:txBody>
          <a:bodyPr/>
          <a:lstStyle/>
          <a:p>
            <a:r>
              <a:rPr lang="en-US" altLang="en-US" sz="2000" dirty="0" smtClean="0"/>
              <a:t>The Development of the</a:t>
            </a:r>
            <a:r>
              <a:rPr lang="en-CA" altLang="en-US" sz="2000" dirty="0" smtClean="0"/>
              <a:t> NUTrition Risk in the Critically ill Score (NUTRIC Score). </a:t>
            </a:r>
            <a:r>
              <a:rPr lang="en-US" altLang="en-US" sz="2000" dirty="0" smtClean="0"/>
              <a:t> </a:t>
            </a:r>
            <a:endParaRPr lang="en-US" sz="2000" dirty="0"/>
          </a:p>
        </p:txBody>
      </p:sp>
    </p:spTree>
    <p:extLst>
      <p:ext uri="{BB962C8B-B14F-4D97-AF65-F5344CB8AC3E}">
        <p14:creationId xmlns:p14="http://schemas.microsoft.com/office/powerpoint/2010/main" val="4067396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711200"/>
          </a:xfrm>
        </p:spPr>
        <p:txBody>
          <a:bodyPr/>
          <a:lstStyle/>
          <a:p>
            <a:r>
              <a:rPr lang="en-US" altLang="en-US" sz="1800" dirty="0" smtClean="0"/>
              <a:t>The Validation of the</a:t>
            </a:r>
            <a:r>
              <a:rPr lang="en-CA" altLang="en-US" sz="1800" dirty="0" smtClean="0"/>
              <a:t> NUTrition Risk in the Critically ill Score (NUTRIC Score). </a:t>
            </a:r>
            <a:r>
              <a:rPr lang="en-US" altLang="en-US" sz="1800" dirty="0" smtClean="0"/>
              <a:t> </a:t>
            </a:r>
          </a:p>
        </p:txBody>
      </p:sp>
      <p:sp>
        <p:nvSpPr>
          <p:cNvPr id="6" name="TextBox 5"/>
          <p:cNvSpPr txBox="1">
            <a:spLocks noChangeArrowheads="1"/>
          </p:cNvSpPr>
          <p:nvPr/>
        </p:nvSpPr>
        <p:spPr bwMode="auto">
          <a:xfrm>
            <a:off x="457200" y="904557"/>
            <a:ext cx="792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1800" dirty="0">
                <a:latin typeface="Trebuchet MS" panose="020B0603020202020204" pitchFamily="34" charset="0"/>
              </a:rPr>
              <a:t>Interaction between NUTRIC Score and nutritional adequacy (n=211)</a:t>
            </a:r>
            <a:r>
              <a:rPr lang="en-CA" altLang="en-US" sz="1800" baseline="30000" dirty="0">
                <a:latin typeface="Trebuchet MS" panose="020B0603020202020204" pitchFamily="34" charset="0"/>
              </a:rPr>
              <a:t>*</a:t>
            </a:r>
            <a:endParaRPr lang="en-CA" altLang="en-US" sz="1800" dirty="0">
              <a:latin typeface="Trebuchet MS" panose="020B0603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97000"/>
            <a:ext cx="5238750" cy="473511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Box 3"/>
          <p:cNvSpPr txBox="1">
            <a:spLocks noChangeArrowheads="1"/>
          </p:cNvSpPr>
          <p:nvPr/>
        </p:nvSpPr>
        <p:spPr bwMode="auto">
          <a:xfrm>
            <a:off x="4724400" y="6273800"/>
            <a:ext cx="3581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en-US" sz="1600" dirty="0">
                <a:latin typeface="+mn-lt"/>
              </a:rPr>
              <a:t>Heyland </a:t>
            </a:r>
            <a:r>
              <a:rPr lang="en-GB" altLang="en-US" sz="1600" i="1" dirty="0">
                <a:latin typeface="+mn-lt"/>
              </a:rPr>
              <a:t>Critical Care </a:t>
            </a:r>
            <a:r>
              <a:rPr lang="en-GB" altLang="en-US" sz="1600" dirty="0">
                <a:latin typeface="+mn-lt"/>
              </a:rPr>
              <a:t>2011, 15:R28</a:t>
            </a:r>
            <a:endParaRPr lang="en-US" altLang="en-US" sz="1600" dirty="0">
              <a:latin typeface="+mn-lt"/>
            </a:endParaRPr>
          </a:p>
        </p:txBody>
      </p:sp>
      <p:sp>
        <p:nvSpPr>
          <p:cNvPr id="11" name="TextBox 6"/>
          <p:cNvSpPr txBox="1">
            <a:spLocks noChangeArrowheads="1"/>
          </p:cNvSpPr>
          <p:nvPr/>
        </p:nvSpPr>
        <p:spPr bwMode="auto">
          <a:xfrm>
            <a:off x="4724400" y="2209800"/>
            <a:ext cx="20193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1600" dirty="0">
                <a:solidFill>
                  <a:srgbClr val="000000"/>
                </a:solidFill>
                <a:latin typeface="Arial" pitchFamily="34" charset="0"/>
              </a:rPr>
              <a:t>P value for the interaction=0.01 </a:t>
            </a:r>
          </a:p>
        </p:txBody>
      </p:sp>
    </p:spTree>
    <p:extLst>
      <p:ext uri="{BB962C8B-B14F-4D97-AF65-F5344CB8AC3E}">
        <p14:creationId xmlns:p14="http://schemas.microsoft.com/office/powerpoint/2010/main" val="323927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685800" y="177800"/>
            <a:ext cx="7772400" cy="1143000"/>
          </a:xfrm>
        </p:spPr>
        <p:txBody>
          <a:bodyPr/>
          <a:lstStyle/>
          <a:p>
            <a:r>
              <a:rPr lang="en-US" altLang="en-US" sz="2800" dirty="0" smtClean="0"/>
              <a:t>Further Validation of the “Modified NUTRIC” Nutritional Risk Assessment Tool</a:t>
            </a:r>
          </a:p>
        </p:txBody>
      </p:sp>
      <p:sp>
        <p:nvSpPr>
          <p:cNvPr id="106499" name="Content Placeholder 2"/>
          <p:cNvSpPr>
            <a:spLocks noGrp="1"/>
          </p:cNvSpPr>
          <p:nvPr>
            <p:ph idx="1"/>
          </p:nvPr>
        </p:nvSpPr>
        <p:spPr>
          <a:xfrm>
            <a:off x="609600" y="1498600"/>
            <a:ext cx="7772400" cy="1219200"/>
          </a:xfrm>
        </p:spPr>
        <p:txBody>
          <a:bodyPr/>
          <a:lstStyle/>
          <a:p>
            <a:r>
              <a:rPr lang="en-US" altLang="en-US" dirty="0" smtClean="0"/>
              <a:t>In a second data set of 1200 ICU patients</a:t>
            </a:r>
          </a:p>
          <a:p>
            <a:r>
              <a:rPr lang="en-US" altLang="en-US" dirty="0" smtClean="0"/>
              <a:t>Minus IL-6 levels</a:t>
            </a:r>
          </a:p>
        </p:txBody>
      </p:sp>
      <p:sp>
        <p:nvSpPr>
          <p:cNvPr id="106500" name="TextBox 3"/>
          <p:cNvSpPr txBox="1">
            <a:spLocks noChangeArrowheads="1"/>
          </p:cNvSpPr>
          <p:nvPr/>
        </p:nvSpPr>
        <p:spPr bwMode="auto">
          <a:xfrm>
            <a:off x="3581400" y="6324600"/>
            <a:ext cx="495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1600" dirty="0">
                <a:latin typeface="+mn-lt"/>
              </a:rPr>
              <a:t>Rahman </a:t>
            </a:r>
            <a:r>
              <a:rPr lang="en-US" altLang="en-US" sz="1600" i="1" dirty="0">
                <a:latin typeface="+mn-lt"/>
              </a:rPr>
              <a:t>Clinical Nutrition </a:t>
            </a:r>
            <a:r>
              <a:rPr lang="en-US" altLang="en-US" sz="1600" dirty="0">
                <a:latin typeface="+mn-lt"/>
              </a:rPr>
              <a:t>2015 (in press)</a:t>
            </a:r>
          </a:p>
        </p:txBody>
      </p:sp>
      <p:pic>
        <p:nvPicPr>
          <p:cNvPr id="106501" name="Picture 4" descr="Fig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873376"/>
            <a:ext cx="466725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9400"/>
            <a:ext cx="7772400" cy="914400"/>
          </a:xfrm>
        </p:spPr>
        <p:txBody>
          <a:bodyPr/>
          <a:lstStyle/>
          <a:p>
            <a:r>
              <a:rPr lang="en-US" altLang="en-US" sz="2800" dirty="0" smtClean="0"/>
              <a:t>Further Validation of the “Modified NUTRIC” </a:t>
            </a:r>
            <a:br>
              <a:rPr lang="en-US" altLang="en-US" sz="2800" dirty="0" smtClean="0"/>
            </a:br>
            <a:r>
              <a:rPr lang="en-US" altLang="en-US" sz="2800" dirty="0" smtClean="0"/>
              <a:t>Nutritional Risk Assessment Tool </a:t>
            </a:r>
            <a:endParaRPr lang="en-US" dirty="0"/>
          </a:p>
        </p:txBody>
      </p:sp>
      <p:sp>
        <p:nvSpPr>
          <p:cNvPr id="4" name="TextBox 3"/>
          <p:cNvSpPr txBox="1">
            <a:spLocks noChangeArrowheads="1"/>
          </p:cNvSpPr>
          <p:nvPr/>
        </p:nvSpPr>
        <p:spPr bwMode="auto">
          <a:xfrm>
            <a:off x="5758544" y="6289358"/>
            <a:ext cx="2928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dirty="0">
                <a:latin typeface="+mn-lt"/>
              </a:rPr>
              <a:t>Rahman </a:t>
            </a:r>
            <a:r>
              <a:rPr lang="en-US" altLang="en-US" sz="1600" dirty="0" smtClean="0">
                <a:latin typeface="+mn-lt"/>
              </a:rPr>
              <a:t>(</a:t>
            </a:r>
            <a:r>
              <a:rPr lang="en-US" altLang="en-US" sz="1600" dirty="0">
                <a:latin typeface="+mn-lt"/>
              </a:rPr>
              <a:t>in submission)</a:t>
            </a:r>
          </a:p>
        </p:txBody>
      </p:sp>
      <p:pic>
        <p:nvPicPr>
          <p:cNvPr id="5" name="Picture 6" descr="SGRende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42983"/>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GRend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42983"/>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533400" y="4919584"/>
            <a:ext cx="3886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dirty="0">
                <a:solidFill>
                  <a:schemeClr val="tx2"/>
                </a:solidFill>
                <a:latin typeface="Arial" pitchFamily="34" charset="0"/>
              </a:rPr>
              <a:t>Panel A: Among 277 patients who had at least one interruption of EN due to </a:t>
            </a:r>
            <a:r>
              <a:rPr lang="en-US" altLang="en-US" sz="2000" dirty="0" smtClean="0">
                <a:solidFill>
                  <a:schemeClr val="tx2"/>
                </a:solidFill>
                <a:latin typeface="Arial" pitchFamily="34" charset="0"/>
              </a:rPr>
              <a:t>intolerance</a:t>
            </a:r>
            <a:endParaRPr lang="en-CA" altLang="en-US" sz="2000" dirty="0">
              <a:solidFill>
                <a:schemeClr val="tx2"/>
              </a:solidFill>
              <a:latin typeface="Arial" pitchFamily="34" charset="0"/>
            </a:endParaRPr>
          </a:p>
        </p:txBody>
      </p:sp>
      <p:sp>
        <p:nvSpPr>
          <p:cNvPr id="8" name="TextBox 3"/>
          <p:cNvSpPr txBox="1">
            <a:spLocks noChangeArrowheads="1"/>
          </p:cNvSpPr>
          <p:nvPr/>
        </p:nvSpPr>
        <p:spPr bwMode="auto">
          <a:xfrm>
            <a:off x="4920343" y="4919584"/>
            <a:ext cx="381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dirty="0">
                <a:solidFill>
                  <a:schemeClr val="tx2"/>
                </a:solidFill>
                <a:latin typeface="Arial" pitchFamily="34" charset="0"/>
              </a:rPr>
              <a:t>Panel B: Among 922 patients who never discontinued EN due to </a:t>
            </a:r>
            <a:r>
              <a:rPr lang="en-US" altLang="en-US" sz="2000" dirty="0" smtClean="0">
                <a:solidFill>
                  <a:schemeClr val="tx2"/>
                </a:solidFill>
                <a:latin typeface="Arial" pitchFamily="34" charset="0"/>
              </a:rPr>
              <a:t>intolerance</a:t>
            </a:r>
            <a:endParaRPr lang="en-CA" altLang="en-US" sz="2400" dirty="0">
              <a:solidFill>
                <a:schemeClr val="tx2"/>
              </a:solidFill>
              <a:latin typeface="Arial" pitchFamily="34" charset="0"/>
            </a:endParaRPr>
          </a:p>
        </p:txBody>
      </p:sp>
    </p:spTree>
    <p:extLst>
      <p:ext uri="{BB962C8B-B14F-4D97-AF65-F5344CB8AC3E}">
        <p14:creationId xmlns:p14="http://schemas.microsoft.com/office/powerpoint/2010/main" val="3531435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685800" y="177800"/>
            <a:ext cx="7772400" cy="1143000"/>
          </a:xfrm>
        </p:spPr>
        <p:txBody>
          <a:bodyPr/>
          <a:lstStyle/>
          <a:p>
            <a:r>
              <a:rPr lang="en-CA" altLang="en-US" sz="3600" dirty="0" smtClean="0"/>
              <a:t>Who Might Benefit the Most From Nutrition Therapy?</a:t>
            </a:r>
          </a:p>
        </p:txBody>
      </p:sp>
      <p:sp>
        <p:nvSpPr>
          <p:cNvPr id="108547" name="Content Placeholder 2"/>
          <p:cNvSpPr>
            <a:spLocks noGrp="1"/>
          </p:cNvSpPr>
          <p:nvPr>
            <p:ph idx="1"/>
          </p:nvPr>
        </p:nvSpPr>
        <p:spPr>
          <a:xfrm>
            <a:off x="1524000" y="1701800"/>
            <a:ext cx="5486400" cy="4775200"/>
          </a:xfrm>
        </p:spPr>
        <p:txBody>
          <a:bodyPr/>
          <a:lstStyle/>
          <a:p>
            <a:r>
              <a:rPr lang="en-CA" altLang="en-US" dirty="0" smtClean="0"/>
              <a:t>High NUTRIC Score?</a:t>
            </a:r>
          </a:p>
          <a:p>
            <a:r>
              <a:rPr lang="en-CA" altLang="en-US" dirty="0" smtClean="0"/>
              <a:t>Clinical</a:t>
            </a:r>
          </a:p>
          <a:p>
            <a:pPr lvl="1"/>
            <a:r>
              <a:rPr lang="en-CA" altLang="en-US" dirty="0" smtClean="0"/>
              <a:t>BMI</a:t>
            </a:r>
          </a:p>
          <a:p>
            <a:pPr lvl="1"/>
            <a:r>
              <a:rPr lang="en-CA" altLang="en-US" dirty="0" smtClean="0"/>
              <a:t>Projected long length of stay</a:t>
            </a:r>
          </a:p>
          <a:p>
            <a:r>
              <a:rPr lang="en-CA" altLang="en-US" dirty="0" smtClean="0"/>
              <a:t>Nutritional history variables</a:t>
            </a:r>
          </a:p>
          <a:p>
            <a:r>
              <a:rPr lang="en-CA" altLang="en-US" dirty="0" smtClean="0"/>
              <a:t>Sarcopenia</a:t>
            </a:r>
          </a:p>
          <a:p>
            <a:r>
              <a:rPr lang="en-CA" altLang="en-US" dirty="0" smtClean="0"/>
              <a:t>Medical vs. Surgical</a:t>
            </a:r>
          </a:p>
          <a:p>
            <a:r>
              <a:rPr lang="en-CA" altLang="en-US" dirty="0" smtClean="0"/>
              <a:t>Others?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2080542" y="5619679"/>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solidFill>
                  <a:srgbClr val="FFFF00"/>
                </a:solidFill>
                <a:latin typeface="Arial" pitchFamily="34" charset="0"/>
              </a:rPr>
              <a:t>If you feed them (better!)</a:t>
            </a:r>
          </a:p>
          <a:p>
            <a:pPr algn="ctr">
              <a:spcBef>
                <a:spcPct val="0"/>
              </a:spcBef>
              <a:buFontTx/>
              <a:buNone/>
            </a:pPr>
            <a:r>
              <a:rPr lang="en-CA" altLang="en-US" sz="2400" dirty="0">
                <a:solidFill>
                  <a:srgbClr val="FFFF00"/>
                </a:solidFill>
                <a:latin typeface="Arial" pitchFamily="34" charset="0"/>
              </a:rPr>
              <a:t>They will leave (sooner!)</a:t>
            </a:r>
          </a:p>
        </p:txBody>
      </p:sp>
      <p:sp>
        <p:nvSpPr>
          <p:cNvPr id="6" name="Rectangle 2"/>
          <p:cNvSpPr txBox="1">
            <a:spLocks noChangeArrowheads="1"/>
          </p:cNvSpPr>
          <p:nvPr/>
        </p:nvSpPr>
        <p:spPr>
          <a:xfrm>
            <a:off x="361278" y="-254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CA" altLang="en-US" sz="3600" dirty="0" smtClean="0">
                <a:solidFill>
                  <a:srgbClr val="063DE8"/>
                </a:solidFill>
                <a:latin typeface="Trebuchet MS" panose="020B0603020202020204" pitchFamily="34" charset="0"/>
              </a:rPr>
              <a:t>Earlier </a:t>
            </a:r>
            <a:r>
              <a:rPr lang="en-CA" altLang="en-US" sz="3600" dirty="0">
                <a:solidFill>
                  <a:srgbClr val="063DE8"/>
                </a:solidFill>
                <a:latin typeface="Trebuchet MS" panose="020B0603020202020204" pitchFamily="34" charset="0"/>
              </a:rPr>
              <a:t>and </a:t>
            </a:r>
            <a:br>
              <a:rPr lang="en-CA" altLang="en-US" sz="3600" dirty="0">
                <a:solidFill>
                  <a:srgbClr val="063DE8"/>
                </a:solidFill>
                <a:latin typeface="Trebuchet MS" panose="020B0603020202020204" pitchFamily="34" charset="0"/>
              </a:rPr>
            </a:br>
            <a:endParaRPr lang="en-US" altLang="en-US" sz="3600" dirty="0">
              <a:solidFill>
                <a:srgbClr val="063DE8"/>
              </a:solidFill>
              <a:latin typeface="Trebuchet MS" panose="020B0603020202020204" pitchFamily="34" charset="0"/>
            </a:endParaRPr>
          </a:p>
        </p:txBody>
      </p:sp>
      <p:sp>
        <p:nvSpPr>
          <p:cNvPr id="2" name="Title 1"/>
          <p:cNvSpPr>
            <a:spLocks noGrp="1"/>
          </p:cNvSpPr>
          <p:nvPr>
            <p:ph type="title"/>
          </p:nvPr>
        </p:nvSpPr>
        <p:spPr>
          <a:xfrm>
            <a:off x="685800" y="228600"/>
            <a:ext cx="7772400" cy="1676400"/>
          </a:xfrm>
        </p:spPr>
        <p:txBody>
          <a:bodyPr/>
          <a:lstStyle/>
          <a:p>
            <a:r>
              <a:rPr lang="en-CA" altLang="en-US" dirty="0" smtClean="0"/>
              <a:t>Optimal Nutrition (&gt;80%) </a:t>
            </a:r>
            <a:br>
              <a:rPr lang="en-CA" altLang="en-US" dirty="0" smtClean="0"/>
            </a:br>
            <a:r>
              <a:rPr lang="en-CA" altLang="en-US" dirty="0" smtClean="0"/>
              <a:t>is Better!</a:t>
            </a:r>
            <a:endParaRPr lang="en-US" dirty="0"/>
          </a:p>
        </p:txBody>
      </p:sp>
      <p:sp>
        <p:nvSpPr>
          <p:cNvPr id="7" name="Freeform 1"/>
          <p:cNvSpPr>
            <a:spLocks/>
          </p:cNvSpPr>
          <p:nvPr/>
        </p:nvSpPr>
        <p:spPr bwMode="auto">
          <a:xfrm>
            <a:off x="5610233" y="2827344"/>
            <a:ext cx="2898775" cy="1211257"/>
          </a:xfrm>
          <a:custGeom>
            <a:avLst/>
            <a:gdLst>
              <a:gd name="T0" fmla="*/ 2147483646 w 268941"/>
              <a:gd name="T1" fmla="*/ 436747 h 708066"/>
              <a:gd name="T2" fmla="*/ 2147483646 w 268941"/>
              <a:gd name="T3" fmla="*/ 30013 h 708066"/>
              <a:gd name="T4" fmla="*/ 2147483646 w 268941"/>
              <a:gd name="T5" fmla="*/ 436747 h 708066"/>
              <a:gd name="T6" fmla="*/ 2147483646 w 268941"/>
              <a:gd name="T7" fmla="*/ 1656918 h 708066"/>
              <a:gd name="T8" fmla="*/ 0 w 268941"/>
              <a:gd name="T9" fmla="*/ 3080456 h 708066"/>
              <a:gd name="T10" fmla="*/ 2147483646 w 268941"/>
              <a:gd name="T11" fmla="*/ 7554375 h 708066"/>
              <a:gd name="T12" fmla="*/ 2147483646 w 268941"/>
              <a:gd name="T13" fmla="*/ 9384601 h 708066"/>
              <a:gd name="T14" fmla="*/ 2147483646 w 268941"/>
              <a:gd name="T15" fmla="*/ 10604779 h 708066"/>
              <a:gd name="T16" fmla="*/ 2147483646 w 268941"/>
              <a:gd name="T17" fmla="*/ 12435057 h 708066"/>
              <a:gd name="T18" fmla="*/ 2147483646 w 268941"/>
              <a:gd name="T19" fmla="*/ 14265284 h 708066"/>
              <a:gd name="T20" fmla="*/ 2147483646 w 268941"/>
              <a:gd name="T21" fmla="*/ 16095532 h 708066"/>
              <a:gd name="T22" fmla="*/ 2147483646 w 268941"/>
              <a:gd name="T23" fmla="*/ 16908958 h 708066"/>
              <a:gd name="T24" fmla="*/ 2147483646 w 268941"/>
              <a:gd name="T25" fmla="*/ 17315744 h 708066"/>
              <a:gd name="T26" fmla="*/ 2147483646 w 268941"/>
              <a:gd name="T27" fmla="*/ 18739244 h 7080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8941"/>
              <a:gd name="T43" fmla="*/ 0 h 708066"/>
              <a:gd name="T44" fmla="*/ 268941 w 268941"/>
              <a:gd name="T45" fmla="*/ 708066 h 7080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8941" h="708066">
                <a:moveTo>
                  <a:pt x="268941" y="16503"/>
                </a:moveTo>
                <a:cubicBezTo>
                  <a:pt x="253573" y="11380"/>
                  <a:pt x="239018" y="1906"/>
                  <a:pt x="222837" y="1135"/>
                </a:cubicBezTo>
                <a:cubicBezTo>
                  <a:pt x="145346" y="-2555"/>
                  <a:pt x="131684" y="2792"/>
                  <a:pt x="76841" y="16503"/>
                </a:cubicBezTo>
                <a:cubicBezTo>
                  <a:pt x="61473" y="31871"/>
                  <a:pt x="37609" y="41988"/>
                  <a:pt x="30736" y="62607"/>
                </a:cubicBezTo>
                <a:cubicBezTo>
                  <a:pt x="19002" y="97808"/>
                  <a:pt x="27912" y="79179"/>
                  <a:pt x="0" y="116395"/>
                </a:cubicBezTo>
                <a:cubicBezTo>
                  <a:pt x="2561" y="172745"/>
                  <a:pt x="4052" y="229153"/>
                  <a:pt x="7684" y="285444"/>
                </a:cubicBezTo>
                <a:cubicBezTo>
                  <a:pt x="9177" y="308590"/>
                  <a:pt x="8033" y="332596"/>
                  <a:pt x="15368" y="354600"/>
                </a:cubicBezTo>
                <a:cubicBezTo>
                  <a:pt x="21209" y="372122"/>
                  <a:pt x="35859" y="385336"/>
                  <a:pt x="46105" y="400704"/>
                </a:cubicBezTo>
                <a:cubicBezTo>
                  <a:pt x="53789" y="423756"/>
                  <a:pt x="60350" y="447214"/>
                  <a:pt x="69157" y="469861"/>
                </a:cubicBezTo>
                <a:cubicBezTo>
                  <a:pt x="78300" y="493372"/>
                  <a:pt x="91409" y="515260"/>
                  <a:pt x="99893" y="539017"/>
                </a:cubicBezTo>
                <a:cubicBezTo>
                  <a:pt x="125382" y="610386"/>
                  <a:pt x="84744" y="546994"/>
                  <a:pt x="130629" y="608173"/>
                </a:cubicBezTo>
                <a:cubicBezTo>
                  <a:pt x="133190" y="618418"/>
                  <a:pt x="133590" y="629463"/>
                  <a:pt x="138313" y="638909"/>
                </a:cubicBezTo>
                <a:cubicBezTo>
                  <a:pt x="141553" y="645389"/>
                  <a:pt x="152109" y="647206"/>
                  <a:pt x="153681" y="654278"/>
                </a:cubicBezTo>
                <a:cubicBezTo>
                  <a:pt x="157570" y="671780"/>
                  <a:pt x="153681" y="690137"/>
                  <a:pt x="153681" y="7080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CA" altLang="en-US" sz="2400" dirty="0">
                <a:latin typeface="Arial" pitchFamily="34" charset="0"/>
              </a:rPr>
              <a:t>(For High Risk Patients)</a:t>
            </a:r>
          </a:p>
        </p:txBody>
      </p:sp>
      <p:pic>
        <p:nvPicPr>
          <p:cNvPr id="8" name="Picture 7" descr="verpleeg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09788" y="990600"/>
            <a:ext cx="3833812" cy="4800600"/>
          </a:xfrm>
          <a:prstGeom prst="rect">
            <a:avLst/>
          </a:prstGeom>
          <a:noFill/>
        </p:spPr>
      </p:pic>
    </p:spTree>
    <p:extLst>
      <p:ext uri="{BB962C8B-B14F-4D97-AF65-F5344CB8AC3E}">
        <p14:creationId xmlns:p14="http://schemas.microsoft.com/office/powerpoint/2010/main" val="1153165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Health Care Associated Malnutrition</a:t>
            </a:r>
            <a:endParaRPr lang="en-US" dirty="0"/>
          </a:p>
        </p:txBody>
      </p:sp>
      <p:sp>
        <p:nvSpPr>
          <p:cNvPr id="110594" name="Rectangle 3"/>
          <p:cNvSpPr>
            <a:spLocks noGrp="1" noChangeArrowheads="1"/>
          </p:cNvSpPr>
          <p:nvPr>
            <p:ph type="body" sz="half" idx="4294967295"/>
          </p:nvPr>
        </p:nvSpPr>
        <p:spPr>
          <a:xfrm>
            <a:off x="3048000" y="2692400"/>
            <a:ext cx="5257800" cy="3175000"/>
          </a:xfrm>
          <a:noFill/>
        </p:spPr>
        <p:txBody>
          <a:bodyPr lIns="92075" tIns="46038" rIns="92075" bIns="46038"/>
          <a:lstStyle/>
          <a:p>
            <a:pPr>
              <a:buFontTx/>
              <a:buNone/>
            </a:pPr>
            <a:r>
              <a:rPr lang="en-US" altLang="en-US" dirty="0" smtClean="0">
                <a:latin typeface="+mj-lt"/>
              </a:rPr>
              <a:t>What if you can’t provide adequate nutrition enterally?</a:t>
            </a:r>
          </a:p>
          <a:p>
            <a:endParaRPr lang="en-US" altLang="en-US" dirty="0" smtClean="0">
              <a:latin typeface="+mj-lt"/>
            </a:endParaRPr>
          </a:p>
          <a:p>
            <a:pPr algn="ctr">
              <a:buFontTx/>
              <a:buNone/>
            </a:pPr>
            <a:r>
              <a:rPr lang="en-US" altLang="en-US" dirty="0" smtClean="0">
                <a:latin typeface="+mj-lt"/>
              </a:rPr>
              <a:t>… to add PN or not to add PN,</a:t>
            </a:r>
          </a:p>
          <a:p>
            <a:pPr algn="ctr">
              <a:buFontTx/>
              <a:buNone/>
            </a:pPr>
            <a:r>
              <a:rPr lang="en-US" altLang="en-US" dirty="0" smtClean="0">
                <a:latin typeface="+mj-lt"/>
              </a:rPr>
              <a:t>that is the question!</a:t>
            </a:r>
          </a:p>
          <a:p>
            <a:pPr algn="ctr"/>
            <a:endParaRPr lang="en-US" altLang="en-US" dirty="0" smtClean="0"/>
          </a:p>
          <a:p>
            <a:endParaRPr lang="en-US" altLang="en-US" sz="2400" dirty="0" smtClean="0"/>
          </a:p>
        </p:txBody>
      </p:sp>
      <p:pic>
        <p:nvPicPr>
          <p:cNvPr id="5" name="Picture 4" descr="bean man.png"/>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609600" y="2370659"/>
            <a:ext cx="1865222" cy="4004741"/>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609600" y="177800"/>
            <a:ext cx="7772400" cy="1143000"/>
          </a:xfrm>
        </p:spPr>
        <p:txBody>
          <a:bodyPr/>
          <a:lstStyle/>
          <a:p>
            <a:r>
              <a:rPr lang="en-US" altLang="en-US" sz="3200" dirty="0" smtClean="0"/>
              <a:t>Early vs. Late Parenteral Nutrition in Critically ill Adults</a:t>
            </a:r>
          </a:p>
        </p:txBody>
      </p:sp>
      <p:sp>
        <p:nvSpPr>
          <p:cNvPr id="112643" name="Content Placeholder 2"/>
          <p:cNvSpPr>
            <a:spLocks noGrp="1"/>
          </p:cNvSpPr>
          <p:nvPr>
            <p:ph sz="half" idx="1"/>
          </p:nvPr>
        </p:nvSpPr>
        <p:spPr>
          <a:xfrm>
            <a:off x="609600" y="1803400"/>
            <a:ext cx="3810000" cy="3657600"/>
          </a:xfrm>
        </p:spPr>
        <p:txBody>
          <a:bodyPr/>
          <a:lstStyle/>
          <a:p>
            <a:r>
              <a:rPr lang="en-US" altLang="en-US" sz="1800" dirty="0" smtClean="0"/>
              <a:t>4620 critically ill patients</a:t>
            </a:r>
          </a:p>
          <a:p>
            <a:r>
              <a:rPr lang="en-US" altLang="en-US" sz="1800" dirty="0" smtClean="0"/>
              <a:t>Randomized to early PN </a:t>
            </a:r>
          </a:p>
          <a:p>
            <a:pPr lvl="1"/>
            <a:r>
              <a:rPr lang="en-US" altLang="en-US" sz="1800" dirty="0" smtClean="0"/>
              <a:t>Rec’d 20% glucose 20 ml/hr then PN on day 3</a:t>
            </a:r>
          </a:p>
          <a:p>
            <a:r>
              <a:rPr lang="en-US" altLang="en-US" sz="1800" dirty="0" smtClean="0"/>
              <a:t>OR late PN</a:t>
            </a:r>
          </a:p>
          <a:p>
            <a:pPr lvl="1"/>
            <a:r>
              <a:rPr lang="en-US" altLang="en-US" sz="1800" dirty="0" smtClean="0"/>
              <a:t>D5W IV then PN on day 8</a:t>
            </a:r>
          </a:p>
          <a:p>
            <a:r>
              <a:rPr lang="en-US" altLang="en-US" sz="1800" dirty="0" smtClean="0"/>
              <a:t>All patients standard EN plus ‘tight’ glycemic control</a:t>
            </a:r>
            <a:endParaRPr lang="en-US" altLang="en-US" dirty="0" smtClean="0"/>
          </a:p>
        </p:txBody>
      </p:sp>
      <p:sp>
        <p:nvSpPr>
          <p:cNvPr id="112644" name="TextBox 3"/>
          <p:cNvSpPr txBox="1">
            <a:spLocks noChangeArrowheads="1"/>
          </p:cNvSpPr>
          <p:nvPr/>
        </p:nvSpPr>
        <p:spPr bwMode="auto">
          <a:xfrm>
            <a:off x="228600" y="6172200"/>
            <a:ext cx="3657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dirty="0">
                <a:latin typeface="+mj-lt"/>
              </a:rPr>
              <a:t>Cesaer </a:t>
            </a:r>
            <a:r>
              <a:rPr lang="en-US" altLang="en-US" sz="1600" i="1" dirty="0">
                <a:latin typeface="+mj-lt"/>
              </a:rPr>
              <a:t>NEJM</a:t>
            </a:r>
            <a:r>
              <a:rPr lang="en-US" altLang="en-US" sz="1600" dirty="0">
                <a:latin typeface="+mj-lt"/>
              </a:rPr>
              <a:t> 2011</a:t>
            </a:r>
          </a:p>
        </p:txBody>
      </p:sp>
      <p:sp>
        <p:nvSpPr>
          <p:cNvPr id="11" name="Content Placeholder 10"/>
          <p:cNvSpPr>
            <a:spLocks noGrp="1"/>
          </p:cNvSpPr>
          <p:nvPr>
            <p:ph sz="half" idx="2"/>
          </p:nvPr>
        </p:nvSpPr>
        <p:spPr>
          <a:xfrm>
            <a:off x="4572000" y="1803400"/>
            <a:ext cx="3810000" cy="4114800"/>
          </a:xfrm>
        </p:spPr>
        <p:txBody>
          <a:bodyPr/>
          <a:lstStyle/>
          <a:p>
            <a:pPr>
              <a:defRPr/>
            </a:pPr>
            <a:r>
              <a:rPr lang="en-US" sz="1800" dirty="0"/>
              <a:t>Results:</a:t>
            </a:r>
          </a:p>
          <a:p>
            <a:pPr marL="0" indent="0">
              <a:buNone/>
              <a:defRPr/>
            </a:pPr>
            <a:r>
              <a:rPr lang="en-US" sz="1800" dirty="0"/>
              <a:t>Late PN associated with </a:t>
            </a:r>
          </a:p>
          <a:p>
            <a:pPr marL="342900" lvl="1" indent="-342900">
              <a:defRPr/>
            </a:pPr>
            <a:r>
              <a:rPr lang="en-US" sz="1800" dirty="0"/>
              <a:t>6.3% likelihood of early discharge alive from ICU and hospital</a:t>
            </a:r>
          </a:p>
          <a:p>
            <a:pPr marL="342900" lvl="1" indent="-342900">
              <a:defRPr/>
            </a:pPr>
            <a:r>
              <a:rPr lang="en-US" sz="1800" dirty="0"/>
              <a:t>Shorter ICU length of stay (3 vs 4 days)</a:t>
            </a:r>
          </a:p>
          <a:p>
            <a:pPr marL="342900" lvl="1" indent="-342900">
              <a:defRPr/>
            </a:pPr>
            <a:r>
              <a:rPr lang="en-US" sz="1800" dirty="0"/>
              <a:t>Fewer infections (22.8 vs 26.2 %)</a:t>
            </a:r>
          </a:p>
          <a:p>
            <a:pPr marL="342900" lvl="1" indent="-342900">
              <a:defRPr/>
            </a:pPr>
            <a:r>
              <a:rPr lang="en-US" sz="1800" dirty="0"/>
              <a:t>No mortality difference</a:t>
            </a:r>
          </a:p>
          <a:p>
            <a:endParaRPr lang="en-US" dirty="0"/>
          </a:p>
        </p:txBody>
      </p:sp>
    </p:spTree>
    <p:extLst>
      <p:ext uri="{BB962C8B-B14F-4D97-AF65-F5344CB8AC3E}">
        <p14:creationId xmlns:p14="http://schemas.microsoft.com/office/powerpoint/2010/main" val="3521892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20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2000"/>
                                        <p:tgtEl>
                                          <p:spTgt spid="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2000"/>
                                        <p:tgtEl>
                                          <p:spTgt spid="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685800" y="76200"/>
            <a:ext cx="7772400" cy="1143000"/>
          </a:xfrm>
        </p:spPr>
        <p:txBody>
          <a:bodyPr/>
          <a:lstStyle/>
          <a:p>
            <a:r>
              <a:rPr lang="en-US" altLang="en-US" sz="2400" dirty="0" smtClean="0"/>
              <a:t>Early Nutrition in the ICU: Less is More!</a:t>
            </a:r>
            <a:br>
              <a:rPr lang="en-US" altLang="en-US" sz="2400" dirty="0" smtClean="0"/>
            </a:br>
            <a:r>
              <a:rPr lang="en-US" altLang="en-US" sz="2400" dirty="0" smtClean="0"/>
              <a:t>Post-hoc analysis of EPANIC</a:t>
            </a:r>
          </a:p>
        </p:txBody>
      </p:sp>
      <p:sp>
        <p:nvSpPr>
          <p:cNvPr id="113667" name="Rectangle 3"/>
          <p:cNvSpPr>
            <a:spLocks noChangeArrowheads="1"/>
          </p:cNvSpPr>
          <p:nvPr/>
        </p:nvSpPr>
        <p:spPr bwMode="auto">
          <a:xfrm>
            <a:off x="2286000" y="6324600"/>
            <a:ext cx="571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dirty="0">
                <a:latin typeface="+mn-lt"/>
                <a:cs typeface="Andalus" pitchFamily="18" charset="-78"/>
              </a:rPr>
              <a:t>Casaer </a:t>
            </a:r>
            <a:r>
              <a:rPr lang="en-US" altLang="en-US" sz="1600" i="1" dirty="0">
                <a:latin typeface="+mn-lt"/>
              </a:rPr>
              <a:t>Am J Respir Crit Care Med </a:t>
            </a:r>
            <a:r>
              <a:rPr lang="en-US" altLang="en-US" sz="1600" dirty="0">
                <a:latin typeface="+mn-lt"/>
              </a:rPr>
              <a:t>2013;187:247–255</a:t>
            </a:r>
          </a:p>
        </p:txBody>
      </p:sp>
      <p:pic>
        <p:nvPicPr>
          <p:cNvPr id="1136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3"/>
            <a:ext cx="78676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Box 5"/>
          <p:cNvSpPr txBox="1">
            <a:spLocks noChangeArrowheads="1"/>
          </p:cNvSpPr>
          <p:nvPr/>
        </p:nvSpPr>
        <p:spPr bwMode="auto">
          <a:xfrm>
            <a:off x="1295400" y="5638806"/>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chemeClr val="tx2"/>
                </a:solidFill>
                <a:latin typeface="+mn-lt"/>
              </a:rPr>
              <a:t>Treatment effect persisted in all subgroups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400"/>
            <a:ext cx="7772400" cy="1143000"/>
          </a:xfrm>
        </p:spPr>
        <p:txBody>
          <a:bodyPr>
            <a:noAutofit/>
          </a:bodyPr>
          <a:lstStyle/>
          <a:p>
            <a:r>
              <a:rPr lang="en-US" altLang="en-US" sz="2800" dirty="0" smtClean="0"/>
              <a:t>Early Nutrition in the ICU: Less is More!</a:t>
            </a:r>
            <a:br>
              <a:rPr lang="en-US" altLang="en-US" sz="2800" dirty="0" smtClean="0"/>
            </a:br>
            <a:r>
              <a:rPr lang="en-US" altLang="en-US" sz="2800" dirty="0" smtClean="0"/>
              <a:t>Post-hoc Analysis of EPANIC</a:t>
            </a: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92200"/>
            <a:ext cx="3962400" cy="541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1143000" y="1683603"/>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None/>
            </a:pPr>
            <a:r>
              <a:rPr lang="en-US" altLang="en-US" sz="2400" dirty="0" smtClean="0">
                <a:solidFill>
                  <a:srgbClr val="00B050"/>
                </a:solidFill>
                <a:latin typeface="Arial" pitchFamily="34" charset="0"/>
              </a:rPr>
              <a:t>Protein </a:t>
            </a:r>
            <a:r>
              <a:rPr lang="en-US" altLang="en-US" sz="2400" dirty="0">
                <a:solidFill>
                  <a:srgbClr val="00B050"/>
                </a:solidFill>
                <a:latin typeface="Arial" pitchFamily="34" charset="0"/>
              </a:rPr>
              <a:t>is </a:t>
            </a:r>
            <a:r>
              <a:rPr lang="en-US" altLang="en-US" sz="2400" dirty="0" smtClean="0">
                <a:solidFill>
                  <a:srgbClr val="00B050"/>
                </a:solidFill>
                <a:latin typeface="Arial" pitchFamily="34" charset="0"/>
              </a:rPr>
              <a:t>the bad </a:t>
            </a:r>
            <a:r>
              <a:rPr lang="en-US" altLang="en-US" sz="2400" dirty="0">
                <a:solidFill>
                  <a:srgbClr val="00B050"/>
                </a:solidFill>
                <a:latin typeface="Arial" pitchFamily="34" charset="0"/>
              </a:rPr>
              <a:t>guy</a:t>
            </a:r>
            <a:r>
              <a:rPr lang="en-US" altLang="en-US" sz="2400" dirty="0" smtClean="0">
                <a:solidFill>
                  <a:srgbClr val="00B050"/>
                </a:solidFill>
                <a:latin typeface="Arial" pitchFamily="34" charset="0"/>
              </a:rPr>
              <a:t>!!</a:t>
            </a:r>
            <a:endParaRPr lang="en-US" altLang="en-US" sz="2400" dirty="0">
              <a:solidFill>
                <a:srgbClr val="00B050"/>
              </a:solidFill>
              <a:latin typeface="Arial" pitchFamily="34" charset="0"/>
            </a:endParaRPr>
          </a:p>
        </p:txBody>
      </p:sp>
      <p:sp>
        <p:nvSpPr>
          <p:cNvPr id="5" name="Rectangle 3"/>
          <p:cNvSpPr>
            <a:spLocks noChangeArrowheads="1"/>
          </p:cNvSpPr>
          <p:nvPr/>
        </p:nvSpPr>
        <p:spPr bwMode="auto">
          <a:xfrm>
            <a:off x="2286000" y="6431995"/>
            <a:ext cx="579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dirty="0">
                <a:latin typeface="+mn-lt"/>
                <a:cs typeface="Andalus" pitchFamily="18" charset="-78"/>
              </a:rPr>
              <a:t>Casaer </a:t>
            </a:r>
            <a:r>
              <a:rPr lang="en-US" altLang="en-US" sz="1600" i="1" dirty="0">
                <a:latin typeface="+mn-lt"/>
              </a:rPr>
              <a:t>Am J Respir Crit Care Med </a:t>
            </a:r>
            <a:r>
              <a:rPr lang="en-US" altLang="en-US" sz="1600" dirty="0">
                <a:latin typeface="+mn-lt"/>
              </a:rPr>
              <a:t>2013;187:247–255</a:t>
            </a:r>
          </a:p>
        </p:txBody>
      </p:sp>
      <p:sp>
        <p:nvSpPr>
          <p:cNvPr id="7" name="TextBox 6"/>
          <p:cNvSpPr txBox="1">
            <a:spLocks noChangeArrowheads="1"/>
          </p:cNvSpPr>
          <p:nvPr/>
        </p:nvSpPr>
        <p:spPr bwMode="auto">
          <a:xfrm>
            <a:off x="4419600" y="1515507"/>
            <a:ext cx="457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dirty="0">
                <a:latin typeface="+mn-lt"/>
              </a:rPr>
              <a:t>Indication bias:</a:t>
            </a:r>
            <a:br>
              <a:rPr lang="en-US" altLang="en-US" sz="1800" dirty="0">
                <a:latin typeface="+mn-lt"/>
              </a:rPr>
            </a:br>
            <a:r>
              <a:rPr lang="en-US" altLang="en-US" sz="1800" dirty="0">
                <a:latin typeface="+mn-lt"/>
              </a:rPr>
              <a:t> 1) patients with longer projected stay would have been fed more aggressively; hence more protein/calories is associated with longer lengths of stay. (remember this is an unblinded study). </a:t>
            </a:r>
          </a:p>
          <a:p>
            <a:pPr algn="ctr">
              <a:spcBef>
                <a:spcPct val="0"/>
              </a:spcBef>
              <a:buFontTx/>
              <a:buNone/>
            </a:pPr>
            <a:r>
              <a:rPr lang="en-US" altLang="en-US" sz="1800" dirty="0">
                <a:latin typeface="+mn-lt"/>
              </a:rPr>
              <a:t>2) 90% of these patients are elective surgery. there would have been little effort to feed them and they would have categorically different outcomes than the longer stay patients in which their were efforts to feed</a:t>
            </a:r>
          </a:p>
        </p:txBody>
      </p:sp>
    </p:spTree>
    <p:extLst>
      <p:ext uri="{BB962C8B-B14F-4D97-AF65-F5344CB8AC3E}">
        <p14:creationId xmlns:p14="http://schemas.microsoft.com/office/powerpoint/2010/main" val="1473958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4000" dirty="0" smtClean="0"/>
              <a:t>Making Inferences from</a:t>
            </a:r>
            <a:br>
              <a:rPr lang="en-US" altLang="en-US" sz="4000" dirty="0" smtClean="0"/>
            </a:br>
            <a:r>
              <a:rPr lang="en-US" altLang="en-US" sz="4000" dirty="0" smtClean="0"/>
              <a:t>Scientific Research</a:t>
            </a:r>
          </a:p>
        </p:txBody>
      </p:sp>
      <p:sp>
        <p:nvSpPr>
          <p:cNvPr id="14339" name="Line 3"/>
          <p:cNvSpPr>
            <a:spLocks noChangeShapeType="1"/>
          </p:cNvSpPr>
          <p:nvPr/>
        </p:nvSpPr>
        <p:spPr bwMode="auto">
          <a:xfrm>
            <a:off x="1220788" y="3294063"/>
            <a:ext cx="6335712" cy="0"/>
          </a:xfrm>
          <a:prstGeom prst="line">
            <a:avLst/>
          </a:prstGeom>
          <a:noFill/>
          <a:ln w="1016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sz="2133" dirty="0"/>
          </a:p>
        </p:txBody>
      </p:sp>
      <p:sp>
        <p:nvSpPr>
          <p:cNvPr id="14340" name="Line 4"/>
          <p:cNvSpPr>
            <a:spLocks noChangeShapeType="1"/>
          </p:cNvSpPr>
          <p:nvPr/>
        </p:nvSpPr>
        <p:spPr bwMode="auto">
          <a:xfrm>
            <a:off x="1371600" y="2955925"/>
            <a:ext cx="0" cy="676275"/>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sz="2133" dirty="0"/>
          </a:p>
        </p:txBody>
      </p:sp>
      <p:sp>
        <p:nvSpPr>
          <p:cNvPr id="14341" name="Line 5"/>
          <p:cNvSpPr>
            <a:spLocks noChangeShapeType="1"/>
          </p:cNvSpPr>
          <p:nvPr/>
        </p:nvSpPr>
        <p:spPr bwMode="auto">
          <a:xfrm>
            <a:off x="7358063" y="2971801"/>
            <a:ext cx="0" cy="676275"/>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sz="2133" dirty="0"/>
          </a:p>
        </p:txBody>
      </p:sp>
      <p:sp>
        <p:nvSpPr>
          <p:cNvPr id="14342" name="Rectangle 6"/>
          <p:cNvSpPr>
            <a:spLocks noChangeArrowheads="1"/>
          </p:cNvSpPr>
          <p:nvPr/>
        </p:nvSpPr>
        <p:spPr bwMode="auto">
          <a:xfrm>
            <a:off x="533400" y="2341564"/>
            <a:ext cx="1600200" cy="39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844" tIns="40923" rIns="81844" bIns="40923">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2000" dirty="0" smtClean="0">
                <a:latin typeface="+mj-lt"/>
                <a:cs typeface="Arial" panose="020B0604020202020204" pitchFamily="34" charset="0"/>
              </a:rPr>
              <a:t>lots of bias</a:t>
            </a:r>
          </a:p>
        </p:txBody>
      </p:sp>
      <p:sp>
        <p:nvSpPr>
          <p:cNvPr id="14343" name="Rectangle 7"/>
          <p:cNvSpPr>
            <a:spLocks noChangeArrowheads="1"/>
          </p:cNvSpPr>
          <p:nvPr/>
        </p:nvSpPr>
        <p:spPr bwMode="auto">
          <a:xfrm>
            <a:off x="6865938" y="2371724"/>
            <a:ext cx="1524000" cy="39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844" tIns="40923" rIns="81844" bIns="40923">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2000" dirty="0" smtClean="0">
                <a:latin typeface="+mj-lt"/>
                <a:cs typeface="Arial" panose="020B0604020202020204" pitchFamily="34" charset="0"/>
              </a:rPr>
              <a:t>little bias</a:t>
            </a:r>
          </a:p>
        </p:txBody>
      </p:sp>
      <p:sp>
        <p:nvSpPr>
          <p:cNvPr id="14344" name="Rectangle 8"/>
          <p:cNvSpPr>
            <a:spLocks noChangeArrowheads="1"/>
          </p:cNvSpPr>
          <p:nvPr/>
        </p:nvSpPr>
        <p:spPr bwMode="auto">
          <a:xfrm>
            <a:off x="609600" y="3802064"/>
            <a:ext cx="1524000" cy="69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844" tIns="40923" rIns="81844" bIns="40923">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2000" dirty="0" smtClean="0">
                <a:latin typeface="+mj-lt"/>
                <a:cs typeface="Arial" panose="020B0604020202020204" pitchFamily="34" charset="0"/>
              </a:rPr>
              <a:t>weak inferences</a:t>
            </a:r>
          </a:p>
        </p:txBody>
      </p:sp>
      <p:sp>
        <p:nvSpPr>
          <p:cNvPr id="14345" name="Rectangle 9"/>
          <p:cNvSpPr>
            <a:spLocks noChangeArrowheads="1"/>
          </p:cNvSpPr>
          <p:nvPr/>
        </p:nvSpPr>
        <p:spPr bwMode="auto">
          <a:xfrm>
            <a:off x="6578600" y="3802064"/>
            <a:ext cx="1524000" cy="69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844" tIns="40923" rIns="81844" bIns="40923">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2000" dirty="0" smtClean="0">
                <a:latin typeface="+mj-lt"/>
                <a:cs typeface="Arial" panose="020B0604020202020204" pitchFamily="34" charset="0"/>
              </a:rPr>
              <a:t>strong inferences</a:t>
            </a:r>
          </a:p>
        </p:txBody>
      </p:sp>
      <p:sp>
        <p:nvSpPr>
          <p:cNvPr id="14346" name="Line 10"/>
          <p:cNvSpPr>
            <a:spLocks noChangeShapeType="1"/>
          </p:cNvSpPr>
          <p:nvPr/>
        </p:nvSpPr>
        <p:spPr bwMode="auto">
          <a:xfrm>
            <a:off x="7372350" y="4784725"/>
            <a:ext cx="0" cy="879475"/>
          </a:xfrm>
          <a:prstGeom prst="line">
            <a:avLst/>
          </a:prstGeom>
          <a:noFill/>
          <a:ln w="762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sz="2133" dirty="0"/>
          </a:p>
        </p:txBody>
      </p:sp>
      <p:sp>
        <p:nvSpPr>
          <p:cNvPr id="14347" name="Rectangle 11"/>
          <p:cNvSpPr>
            <a:spLocks noChangeArrowheads="1"/>
          </p:cNvSpPr>
          <p:nvPr/>
        </p:nvSpPr>
        <p:spPr bwMode="auto">
          <a:xfrm>
            <a:off x="5670550" y="5751735"/>
            <a:ext cx="3214688" cy="82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844" tIns="40923" rIns="81844" bIns="40923">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b="1" dirty="0" smtClean="0">
                <a:latin typeface="+mj-lt"/>
                <a:cs typeface="Arial" panose="020B0604020202020204" pitchFamily="34" charset="0"/>
              </a:rPr>
              <a:t>Strong clinical recommendations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685800" y="203200"/>
            <a:ext cx="7772400" cy="1320800"/>
          </a:xfrm>
        </p:spPr>
        <p:txBody>
          <a:bodyPr/>
          <a:lstStyle/>
          <a:p>
            <a:r>
              <a:rPr lang="en-US" altLang="en-US" sz="3200" dirty="0" smtClean="0"/>
              <a:t>Early vs. Late Parenteral Nutrition in Critically ill Adults</a:t>
            </a:r>
          </a:p>
        </p:txBody>
      </p:sp>
      <p:sp>
        <p:nvSpPr>
          <p:cNvPr id="3" name="Content Placeholder 2"/>
          <p:cNvSpPr>
            <a:spLocks noGrp="1"/>
          </p:cNvSpPr>
          <p:nvPr>
            <p:ph idx="1"/>
          </p:nvPr>
        </p:nvSpPr>
        <p:spPr/>
        <p:txBody>
          <a:bodyPr/>
          <a:lstStyle/>
          <a:p>
            <a:endParaRPr lang="en-US" dirty="0"/>
          </a:p>
        </p:txBody>
      </p:sp>
      <p:sp>
        <p:nvSpPr>
          <p:cNvPr id="115715" name="TextBox 3"/>
          <p:cNvSpPr txBox="1">
            <a:spLocks noChangeArrowheads="1"/>
          </p:cNvSpPr>
          <p:nvPr/>
        </p:nvSpPr>
        <p:spPr bwMode="auto">
          <a:xfrm>
            <a:off x="4953000" y="6330395"/>
            <a:ext cx="312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dirty="0">
                <a:latin typeface="+mj-lt"/>
              </a:rPr>
              <a:t>Cesaer </a:t>
            </a:r>
            <a:r>
              <a:rPr lang="en-US" altLang="en-US" sz="1600" i="1" dirty="0">
                <a:latin typeface="+mj-lt"/>
              </a:rPr>
              <a:t>NEJM</a:t>
            </a:r>
            <a:r>
              <a:rPr lang="en-US" altLang="en-US" sz="1600" dirty="0">
                <a:latin typeface="+mj-lt"/>
              </a:rPr>
              <a:t> 2011</a:t>
            </a:r>
          </a:p>
        </p:txBody>
      </p:sp>
      <p:pic>
        <p:nvPicPr>
          <p:cNvPr id="1157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90703"/>
            <a:ext cx="78168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05200"/>
            <a:ext cx="7848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53000"/>
            <a:ext cx="784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685800" y="457200"/>
            <a:ext cx="7772400" cy="1143000"/>
          </a:xfrm>
        </p:spPr>
        <p:txBody>
          <a:bodyPr/>
          <a:lstStyle/>
          <a:p>
            <a:r>
              <a:rPr lang="en-US" altLang="en-US" sz="3200" dirty="0" smtClean="0"/>
              <a:t>Early vs. Late Parenteral Nutrition in Critically ill Adults</a:t>
            </a:r>
          </a:p>
        </p:txBody>
      </p:sp>
      <p:sp>
        <p:nvSpPr>
          <p:cNvPr id="116739" name="Content Placeholder 2"/>
          <p:cNvSpPr>
            <a:spLocks noGrp="1"/>
          </p:cNvSpPr>
          <p:nvPr>
            <p:ph idx="1"/>
          </p:nvPr>
        </p:nvSpPr>
        <p:spPr>
          <a:xfrm>
            <a:off x="609600" y="1676400"/>
            <a:ext cx="7772400" cy="4114800"/>
          </a:xfrm>
        </p:spPr>
        <p:txBody>
          <a:bodyPr/>
          <a:lstStyle/>
          <a:p>
            <a:r>
              <a:rPr lang="en-US" altLang="en-US" sz="1800" dirty="0" smtClean="0"/>
              <a:t>? Applicability of data</a:t>
            </a:r>
          </a:p>
          <a:p>
            <a:pPr lvl="1"/>
            <a:r>
              <a:rPr lang="en-US" altLang="en-US" sz="1800" dirty="0" smtClean="0"/>
              <a:t>No one give so much IV glucose in first few days</a:t>
            </a:r>
          </a:p>
          <a:p>
            <a:pPr lvl="1"/>
            <a:r>
              <a:rPr lang="en-US" altLang="en-US" sz="1800" dirty="0" smtClean="0"/>
              <a:t>No one practice tight glycemic control</a:t>
            </a:r>
          </a:p>
          <a:p>
            <a:r>
              <a:rPr lang="en-US" altLang="en-US" sz="1800" dirty="0" smtClean="0"/>
              <a:t>Right patient population?</a:t>
            </a:r>
          </a:p>
          <a:p>
            <a:pPr lvl="1"/>
            <a:r>
              <a:rPr lang="en-US" altLang="en-US" sz="1800" dirty="0" smtClean="0"/>
              <a:t>Majority (90%) surgical patients (mostly cardiac-60%)</a:t>
            </a:r>
          </a:p>
          <a:p>
            <a:pPr lvl="1"/>
            <a:r>
              <a:rPr lang="en-US" altLang="en-US" sz="1800" dirty="0" smtClean="0"/>
              <a:t>Short stay in ICU (3-4 days)</a:t>
            </a:r>
          </a:p>
          <a:p>
            <a:pPr lvl="1"/>
            <a:r>
              <a:rPr lang="en-US" altLang="en-US" sz="1800" dirty="0" smtClean="0"/>
              <a:t>Low mortality (8% ICU, 11% hospital)</a:t>
            </a:r>
          </a:p>
          <a:p>
            <a:pPr lvl="1"/>
            <a:r>
              <a:rPr lang="en-US" altLang="en-US" sz="1800" dirty="0" smtClean="0"/>
              <a:t>&gt;70% normal to slightly overweight</a:t>
            </a:r>
          </a:p>
          <a:p>
            <a:r>
              <a:rPr lang="en-US" altLang="en-US" sz="1800" dirty="0" smtClean="0"/>
              <a:t>Not an indictment of PN</a:t>
            </a:r>
          </a:p>
          <a:p>
            <a:pPr lvl="1"/>
            <a:r>
              <a:rPr lang="en-US" altLang="en-US" sz="1800" dirty="0" smtClean="0"/>
              <a:t>Clear separation of groups after 2-3 days</a:t>
            </a:r>
          </a:p>
          <a:p>
            <a:pPr lvl="1"/>
            <a:r>
              <a:rPr lang="en-US" altLang="en-US" sz="1800" dirty="0" smtClean="0"/>
              <a:t>Early group only rec’d PN on day 3 for 1-2 days on average</a:t>
            </a:r>
          </a:p>
          <a:p>
            <a:pPr lvl="1"/>
            <a:r>
              <a:rPr lang="en-US" altLang="en-US" sz="1800" dirty="0" smtClean="0"/>
              <a:t>Late group –only ¼ received any PN</a:t>
            </a:r>
          </a:p>
          <a:p>
            <a:pPr lvl="2"/>
            <a:endParaRPr lang="en-US" altLang="en-US" sz="1800" dirty="0" smtClean="0"/>
          </a:p>
        </p:txBody>
      </p:sp>
      <p:sp>
        <p:nvSpPr>
          <p:cNvPr id="116740" name="TextBox 3"/>
          <p:cNvSpPr txBox="1">
            <a:spLocks noChangeArrowheads="1"/>
          </p:cNvSpPr>
          <p:nvPr/>
        </p:nvSpPr>
        <p:spPr bwMode="auto">
          <a:xfrm>
            <a:off x="6096000" y="6330395"/>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dirty="0">
                <a:latin typeface="+mj-lt"/>
              </a:rPr>
              <a:t>Cesaer </a:t>
            </a:r>
            <a:r>
              <a:rPr lang="en-US" altLang="en-US" sz="1600" i="1" dirty="0">
                <a:latin typeface="+mj-lt"/>
              </a:rPr>
              <a:t>NEJM</a:t>
            </a:r>
            <a:r>
              <a:rPr lang="en-US" altLang="en-US" sz="1600" dirty="0">
                <a:latin typeface="+mj-lt"/>
              </a:rPr>
              <a:t> 2011</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3" y="635000"/>
            <a:ext cx="75342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Box 2"/>
          <p:cNvSpPr txBox="1">
            <a:spLocks noChangeArrowheads="1"/>
          </p:cNvSpPr>
          <p:nvPr/>
        </p:nvSpPr>
        <p:spPr bwMode="auto">
          <a:xfrm>
            <a:off x="5410200" y="2760822"/>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1600" i="1" dirty="0">
                <a:latin typeface="Arial" pitchFamily="34" charset="0"/>
              </a:rPr>
              <a:t>Lancet</a:t>
            </a:r>
            <a:r>
              <a:rPr lang="en-US" altLang="en-US" sz="1600" dirty="0">
                <a:latin typeface="Arial" pitchFamily="34" charset="0"/>
              </a:rPr>
              <a:t> Dec 2012</a:t>
            </a:r>
          </a:p>
        </p:txBody>
      </p:sp>
      <p:pic>
        <p:nvPicPr>
          <p:cNvPr id="1177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72" y="3609975"/>
            <a:ext cx="72675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Box 2"/>
          <p:cNvSpPr txBox="1">
            <a:spLocks noChangeArrowheads="1"/>
          </p:cNvSpPr>
          <p:nvPr/>
        </p:nvSpPr>
        <p:spPr bwMode="auto">
          <a:xfrm>
            <a:off x="4876808" y="5715000"/>
            <a:ext cx="3851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dirty="0">
                <a:latin typeface="Arial" pitchFamily="34" charset="0"/>
              </a:rPr>
              <a:t>Doig, ANZICS, </a:t>
            </a:r>
            <a:r>
              <a:rPr lang="en-US" altLang="en-US" sz="1600" i="1" dirty="0">
                <a:latin typeface="Arial" pitchFamily="34" charset="0"/>
              </a:rPr>
              <a:t>JAMA</a:t>
            </a:r>
            <a:r>
              <a:rPr lang="en-US" altLang="en-US" sz="1600" dirty="0">
                <a:latin typeface="Arial" pitchFamily="34" charset="0"/>
              </a:rPr>
              <a:t> May 2013</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sz="half" idx="4294967295"/>
          </p:nvPr>
        </p:nvSpPr>
        <p:spPr>
          <a:xfrm>
            <a:off x="3733800" y="787400"/>
            <a:ext cx="4724400" cy="2946400"/>
          </a:xfrm>
          <a:prstGeom prst="rect">
            <a:avLst/>
          </a:prstGeom>
          <a:noFill/>
        </p:spPr>
        <p:txBody>
          <a:bodyPr lIns="92075" tIns="46038" rIns="92075" bIns="46038"/>
          <a:lstStyle/>
          <a:p>
            <a:pPr>
              <a:buFontTx/>
              <a:buNone/>
            </a:pPr>
            <a:r>
              <a:rPr lang="en-US" altLang="en-US" dirty="0" smtClean="0"/>
              <a:t>What if you can’t provide adequate nutrition enterally?</a:t>
            </a:r>
          </a:p>
          <a:p>
            <a:pPr marL="0" indent="0">
              <a:buNone/>
            </a:pPr>
            <a:endParaRPr lang="en-US" altLang="en-US" dirty="0" smtClean="0"/>
          </a:p>
          <a:p>
            <a:pPr algn="ctr">
              <a:buFontTx/>
              <a:buNone/>
            </a:pPr>
            <a:r>
              <a:rPr lang="en-US" altLang="en-US" dirty="0" smtClean="0"/>
              <a:t>… to TPN or not to TPN,</a:t>
            </a:r>
          </a:p>
          <a:p>
            <a:pPr algn="ctr">
              <a:buFontTx/>
              <a:buNone/>
            </a:pPr>
            <a:r>
              <a:rPr lang="en-US" altLang="en-US" dirty="0" smtClean="0"/>
              <a:t>that is the question!</a:t>
            </a:r>
          </a:p>
        </p:txBody>
      </p:sp>
      <p:sp>
        <p:nvSpPr>
          <p:cNvPr id="118788" name="Rectangle 4"/>
          <p:cNvSpPr>
            <a:spLocks noChangeArrowheads="1"/>
          </p:cNvSpPr>
          <p:nvPr/>
        </p:nvSpPr>
        <p:spPr bwMode="auto">
          <a:xfrm>
            <a:off x="4114800" y="3835400"/>
            <a:ext cx="3810000" cy="261122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400" dirty="0">
              <a:solidFill>
                <a:schemeClr val="tx2"/>
              </a:solidFill>
              <a:latin typeface="Arial" pitchFamily="34" charset="0"/>
            </a:endParaRPr>
          </a:p>
        </p:txBody>
      </p:sp>
      <p:sp>
        <p:nvSpPr>
          <p:cNvPr id="118789" name="TextBox 5"/>
          <p:cNvSpPr txBox="1">
            <a:spLocks noChangeArrowheads="1"/>
          </p:cNvSpPr>
          <p:nvPr/>
        </p:nvSpPr>
        <p:spPr bwMode="auto">
          <a:xfrm>
            <a:off x="4114800" y="4233208"/>
            <a:ext cx="3810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pPr>
            <a:r>
              <a:rPr lang="en-CA" altLang="en-US" sz="2400" dirty="0">
                <a:solidFill>
                  <a:srgbClr val="0070C0"/>
                </a:solidFill>
                <a:latin typeface="+mn-lt"/>
              </a:rPr>
              <a:t>Case by case decision</a:t>
            </a:r>
          </a:p>
          <a:p>
            <a:pPr algn="ctr">
              <a:spcBef>
                <a:spcPct val="0"/>
              </a:spcBef>
            </a:pPr>
            <a:r>
              <a:rPr lang="en-CA" altLang="en-US" sz="2400" dirty="0">
                <a:solidFill>
                  <a:srgbClr val="0070C0"/>
                </a:solidFill>
                <a:latin typeface="+mn-lt"/>
              </a:rPr>
              <a:t>Maximize EN delivery prior to initiating PN</a:t>
            </a:r>
          </a:p>
          <a:p>
            <a:pPr algn="ctr">
              <a:spcBef>
                <a:spcPct val="0"/>
              </a:spcBef>
            </a:pPr>
            <a:r>
              <a:rPr lang="en-CA" altLang="en-US" sz="2400" dirty="0">
                <a:solidFill>
                  <a:srgbClr val="0070C0"/>
                </a:solidFill>
                <a:latin typeface="+mn-lt"/>
              </a:rPr>
              <a:t>Use early in high risk cases</a:t>
            </a:r>
          </a:p>
        </p:txBody>
      </p:sp>
      <p:graphicFrame>
        <p:nvGraphicFramePr>
          <p:cNvPr id="3" name="Object 2"/>
          <p:cNvGraphicFramePr>
            <a:graphicFrameLocks noChangeAspect="1"/>
          </p:cNvGraphicFramePr>
          <p:nvPr>
            <p:extLst>
              <p:ext uri="{D42A27DB-BD31-4B8C-83A1-F6EECF244321}">
                <p14:modId xmlns:p14="http://schemas.microsoft.com/office/powerpoint/2010/main" val="126442178"/>
              </p:ext>
            </p:extLst>
          </p:nvPr>
        </p:nvGraphicFramePr>
        <p:xfrm>
          <a:off x="838201" y="787400"/>
          <a:ext cx="1857375" cy="5327651"/>
        </p:xfrm>
        <a:graphic>
          <a:graphicData uri="http://schemas.openxmlformats.org/presentationml/2006/ole">
            <mc:AlternateContent xmlns:mc="http://schemas.openxmlformats.org/markup-compatibility/2006">
              <mc:Choice xmlns:v="urn:schemas-microsoft-com:vml" Requires="v">
                <p:oleObj spid="_x0000_s118945" name="Clip" r:id="rId4" imgW="1857375" imgH="3995738" progId="MS_ClipArt_Gallery.2">
                  <p:embed/>
                </p:oleObj>
              </mc:Choice>
              <mc:Fallback>
                <p:oleObj name="Clip" r:id="rId4" imgW="1857375" imgH="3995738"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1" y="787400"/>
                        <a:ext cx="1857375" cy="5327651"/>
                      </a:xfrm>
                      <a:prstGeom prst="rect">
                        <a:avLst/>
                      </a:prstGeom>
                      <a:solidFill>
                        <a:srgbClr val="FFFFFF"/>
                      </a:solidFill>
                      <a:ln>
                        <a:noFill/>
                      </a:ln>
                      <a:effec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Line 2"/>
          <p:cNvSpPr>
            <a:spLocks noChangeShapeType="1"/>
          </p:cNvSpPr>
          <p:nvPr/>
        </p:nvSpPr>
        <p:spPr bwMode="auto">
          <a:xfrm>
            <a:off x="7635037" y="3168437"/>
            <a:ext cx="0" cy="10225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0836" name="Line 2"/>
          <p:cNvSpPr>
            <a:spLocks noChangeShapeType="1"/>
          </p:cNvSpPr>
          <p:nvPr/>
        </p:nvSpPr>
        <p:spPr bwMode="auto">
          <a:xfrm>
            <a:off x="6237288" y="1477964"/>
            <a:ext cx="11112" cy="9604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0837" name="Line 5"/>
          <p:cNvSpPr>
            <a:spLocks noChangeShapeType="1"/>
          </p:cNvSpPr>
          <p:nvPr/>
        </p:nvSpPr>
        <p:spPr bwMode="auto">
          <a:xfrm flipH="1" flipV="1">
            <a:off x="1600201" y="1469712"/>
            <a:ext cx="1569621" cy="825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20838" name="Group 36"/>
          <p:cNvGrpSpPr>
            <a:grpSpLocks/>
          </p:cNvGrpSpPr>
          <p:nvPr/>
        </p:nvGrpSpPr>
        <p:grpSpPr bwMode="auto">
          <a:xfrm>
            <a:off x="969969" y="1469711"/>
            <a:ext cx="1379537" cy="779777"/>
            <a:chOff x="1752600" y="972823"/>
            <a:chExt cx="1379538" cy="779777"/>
          </a:xfrm>
        </p:grpSpPr>
        <p:sp>
          <p:nvSpPr>
            <p:cNvPr id="120886" name="Line 6"/>
            <p:cNvSpPr>
              <a:spLocks noChangeShapeType="1"/>
            </p:cNvSpPr>
            <p:nvPr/>
          </p:nvSpPr>
          <p:spPr bwMode="auto">
            <a:xfrm>
              <a:off x="2382832" y="972823"/>
              <a:ext cx="0" cy="295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0887" name="Rectangle 7"/>
            <p:cNvSpPr>
              <a:spLocks noChangeArrowheads="1"/>
            </p:cNvSpPr>
            <p:nvPr/>
          </p:nvSpPr>
          <p:spPr bwMode="auto">
            <a:xfrm>
              <a:off x="1752600" y="1268413"/>
              <a:ext cx="1306513" cy="484187"/>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120888" name="Text Box 8"/>
            <p:cNvSpPr txBox="1">
              <a:spLocks noChangeArrowheads="1"/>
            </p:cNvSpPr>
            <p:nvPr/>
          </p:nvSpPr>
          <p:spPr bwMode="auto">
            <a:xfrm>
              <a:off x="1752600" y="1268412"/>
              <a:ext cx="1379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2000" dirty="0">
                  <a:solidFill>
                    <a:srgbClr val="000000"/>
                  </a:solidFill>
                  <a:latin typeface="Arial" pitchFamily="34" charset="0"/>
                </a:rPr>
                <a:t>Yes</a:t>
              </a:r>
            </a:p>
          </p:txBody>
        </p:sp>
      </p:grpSp>
      <p:grpSp>
        <p:nvGrpSpPr>
          <p:cNvPr id="120842" name="Group 41"/>
          <p:cNvGrpSpPr>
            <a:grpSpLocks/>
          </p:cNvGrpSpPr>
          <p:nvPr/>
        </p:nvGrpSpPr>
        <p:grpSpPr bwMode="auto">
          <a:xfrm>
            <a:off x="4652964" y="1477965"/>
            <a:ext cx="2423317" cy="695326"/>
            <a:chOff x="5435600" y="981075"/>
            <a:chExt cx="2423318" cy="695324"/>
          </a:xfrm>
        </p:grpSpPr>
        <p:sp>
          <p:nvSpPr>
            <p:cNvPr id="120882" name="Rectangle 12"/>
            <p:cNvSpPr>
              <a:spLocks noChangeArrowheads="1"/>
            </p:cNvSpPr>
            <p:nvPr/>
          </p:nvSpPr>
          <p:spPr bwMode="auto">
            <a:xfrm>
              <a:off x="6130130" y="1196974"/>
              <a:ext cx="1728788" cy="479425"/>
            </a:xfrm>
            <a:prstGeom prst="rect">
              <a:avLst/>
            </a:prstGeom>
            <a:solidFill>
              <a:srgbClr val="FFFF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120883" name="Text Box 24"/>
            <p:cNvSpPr txBox="1">
              <a:spLocks noChangeArrowheads="1"/>
            </p:cNvSpPr>
            <p:nvPr/>
          </p:nvSpPr>
          <p:spPr bwMode="auto">
            <a:xfrm>
              <a:off x="6203156" y="1196974"/>
              <a:ext cx="1655762"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2000" dirty="0">
                  <a:solidFill>
                    <a:srgbClr val="000000"/>
                  </a:solidFill>
                  <a:latin typeface="Arial" pitchFamily="34" charset="0"/>
                </a:rPr>
                <a:t>No</a:t>
              </a:r>
            </a:p>
          </p:txBody>
        </p:sp>
        <p:sp>
          <p:nvSpPr>
            <p:cNvPr id="120884" name="Line 37"/>
            <p:cNvSpPr>
              <a:spLocks noChangeShapeType="1"/>
            </p:cNvSpPr>
            <p:nvPr/>
          </p:nvSpPr>
          <p:spPr bwMode="auto">
            <a:xfrm>
              <a:off x="5435600" y="981075"/>
              <a:ext cx="15843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20843" name="Group 42"/>
          <p:cNvGrpSpPr>
            <a:grpSpLocks/>
          </p:cNvGrpSpPr>
          <p:nvPr/>
        </p:nvGrpSpPr>
        <p:grpSpPr bwMode="auto">
          <a:xfrm>
            <a:off x="6553200" y="4190999"/>
            <a:ext cx="1905000" cy="533400"/>
            <a:chOff x="6228184" y="3933056"/>
            <a:chExt cx="1872208" cy="1008112"/>
          </a:xfrm>
        </p:grpSpPr>
        <p:sp>
          <p:nvSpPr>
            <p:cNvPr id="120880" name="Rectangle 19"/>
            <p:cNvSpPr>
              <a:spLocks noChangeArrowheads="1"/>
            </p:cNvSpPr>
            <p:nvPr/>
          </p:nvSpPr>
          <p:spPr bwMode="auto">
            <a:xfrm>
              <a:off x="6228184" y="3933056"/>
              <a:ext cx="1872208" cy="1008112"/>
            </a:xfrm>
            <a:prstGeom prst="rect">
              <a:avLst/>
            </a:prstGeom>
            <a:solidFill>
              <a:srgbClr val="00B05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120881" name="TextBox 38"/>
            <p:cNvSpPr txBox="1">
              <a:spLocks noChangeArrowheads="1"/>
            </p:cNvSpPr>
            <p:nvPr/>
          </p:nvSpPr>
          <p:spPr bwMode="auto">
            <a:xfrm>
              <a:off x="6300192" y="4005070"/>
              <a:ext cx="1800200" cy="7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dirty="0">
                  <a:solidFill>
                    <a:srgbClr val="FFFFFF"/>
                  </a:solidFill>
                  <a:latin typeface="Arial" pitchFamily="34" charset="0"/>
                </a:rPr>
                <a:t>No problem</a:t>
              </a:r>
            </a:p>
          </p:txBody>
        </p:sp>
      </p:grpSp>
      <p:sp>
        <p:nvSpPr>
          <p:cNvPr id="120845" name="Line 5"/>
          <p:cNvSpPr>
            <a:spLocks noChangeShapeType="1"/>
          </p:cNvSpPr>
          <p:nvPr/>
        </p:nvSpPr>
        <p:spPr bwMode="auto">
          <a:xfrm flipH="1">
            <a:off x="4663043" y="3246450"/>
            <a:ext cx="105592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20846" name="Group 37"/>
          <p:cNvGrpSpPr>
            <a:grpSpLocks/>
          </p:cNvGrpSpPr>
          <p:nvPr/>
        </p:nvGrpSpPr>
        <p:grpSpPr bwMode="auto">
          <a:xfrm>
            <a:off x="3975866" y="3246452"/>
            <a:ext cx="1306513" cy="644976"/>
            <a:chOff x="1759160" y="1009138"/>
            <a:chExt cx="1306513" cy="644976"/>
          </a:xfrm>
        </p:grpSpPr>
        <p:sp>
          <p:nvSpPr>
            <p:cNvPr id="120877" name="Line 6"/>
            <p:cNvSpPr>
              <a:spLocks noChangeShapeType="1"/>
            </p:cNvSpPr>
            <p:nvPr/>
          </p:nvSpPr>
          <p:spPr bwMode="auto">
            <a:xfrm flipH="1">
              <a:off x="2446338" y="1009138"/>
              <a:ext cx="0" cy="2592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0878" name="Rectangle 7"/>
            <p:cNvSpPr>
              <a:spLocks noChangeArrowheads="1"/>
            </p:cNvSpPr>
            <p:nvPr/>
          </p:nvSpPr>
          <p:spPr bwMode="auto">
            <a:xfrm>
              <a:off x="1759160" y="1279586"/>
              <a:ext cx="1306513" cy="374528"/>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grpSp>
      <p:sp>
        <p:nvSpPr>
          <p:cNvPr id="120847" name="Rectangle 12"/>
          <p:cNvSpPr>
            <a:spLocks noChangeArrowheads="1"/>
          </p:cNvSpPr>
          <p:nvPr/>
        </p:nvSpPr>
        <p:spPr bwMode="auto">
          <a:xfrm>
            <a:off x="6934200" y="3505203"/>
            <a:ext cx="1169988" cy="331788"/>
          </a:xfrm>
          <a:prstGeom prst="rect">
            <a:avLst/>
          </a:prstGeom>
          <a:solidFill>
            <a:srgbClr val="FFFF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120848" name="Text Box 24"/>
          <p:cNvSpPr txBox="1">
            <a:spLocks noChangeArrowheads="1"/>
          </p:cNvSpPr>
          <p:nvPr/>
        </p:nvSpPr>
        <p:spPr bwMode="auto">
          <a:xfrm>
            <a:off x="6929393" y="3435351"/>
            <a:ext cx="1411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1600" dirty="0">
                <a:solidFill>
                  <a:srgbClr val="000000"/>
                </a:solidFill>
                <a:latin typeface="Arial" pitchFamily="34" charset="0"/>
              </a:rPr>
              <a:t>No</a:t>
            </a:r>
          </a:p>
        </p:txBody>
      </p:sp>
      <p:sp>
        <p:nvSpPr>
          <p:cNvPr id="120849" name="Line 37"/>
          <p:cNvSpPr>
            <a:spLocks noChangeShapeType="1"/>
          </p:cNvSpPr>
          <p:nvPr/>
        </p:nvSpPr>
        <p:spPr bwMode="auto">
          <a:xfrm flipV="1">
            <a:off x="6900017" y="3205382"/>
            <a:ext cx="7350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0850" name="Rectangle 19"/>
          <p:cNvSpPr>
            <a:spLocks noChangeArrowheads="1"/>
          </p:cNvSpPr>
          <p:nvPr/>
        </p:nvSpPr>
        <p:spPr bwMode="auto">
          <a:xfrm>
            <a:off x="3505202" y="4114800"/>
            <a:ext cx="2289175" cy="1142925"/>
          </a:xfrm>
          <a:prstGeom prst="rect">
            <a:avLst/>
          </a:prstGeom>
          <a:solidFill>
            <a:srgbClr val="00B05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120851" name="TextBox 38"/>
          <p:cNvSpPr txBox="1">
            <a:spLocks noChangeArrowheads="1"/>
          </p:cNvSpPr>
          <p:nvPr/>
        </p:nvSpPr>
        <p:spPr bwMode="auto">
          <a:xfrm>
            <a:off x="3590933" y="4149730"/>
            <a:ext cx="2200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dirty="0">
                <a:solidFill>
                  <a:srgbClr val="FFFFFF"/>
                </a:solidFill>
                <a:latin typeface="Arial" pitchFamily="34" charset="0"/>
              </a:rPr>
              <a:t>Maximize EN with motility agents and small bowel feeding</a:t>
            </a:r>
          </a:p>
        </p:txBody>
      </p:sp>
      <p:sp>
        <p:nvSpPr>
          <p:cNvPr id="120852" name="Line 2"/>
          <p:cNvSpPr>
            <a:spLocks noChangeShapeType="1"/>
          </p:cNvSpPr>
          <p:nvPr/>
        </p:nvSpPr>
        <p:spPr bwMode="auto">
          <a:xfrm flipH="1">
            <a:off x="4648200" y="3900088"/>
            <a:ext cx="7938" cy="21471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0853" name="Line 5"/>
          <p:cNvSpPr>
            <a:spLocks noChangeShapeType="1"/>
          </p:cNvSpPr>
          <p:nvPr/>
        </p:nvSpPr>
        <p:spPr bwMode="auto">
          <a:xfrm flipH="1" flipV="1">
            <a:off x="3290888" y="6067842"/>
            <a:ext cx="819350" cy="63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0855" name="Rectangle 7"/>
          <p:cNvSpPr>
            <a:spLocks noChangeArrowheads="1"/>
          </p:cNvSpPr>
          <p:nvPr/>
        </p:nvSpPr>
        <p:spPr bwMode="auto">
          <a:xfrm>
            <a:off x="2368491" y="5840275"/>
            <a:ext cx="930275" cy="401637"/>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120856" name="Text Box 8"/>
          <p:cNvSpPr txBox="1">
            <a:spLocks noChangeArrowheads="1"/>
          </p:cNvSpPr>
          <p:nvPr/>
        </p:nvSpPr>
        <p:spPr bwMode="auto">
          <a:xfrm>
            <a:off x="2578767" y="5801101"/>
            <a:ext cx="591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2000" dirty="0">
                <a:solidFill>
                  <a:srgbClr val="000000"/>
                </a:solidFill>
                <a:latin typeface="Arial" pitchFamily="34" charset="0"/>
              </a:rPr>
              <a:t>No</a:t>
            </a:r>
          </a:p>
        </p:txBody>
      </p:sp>
      <p:grpSp>
        <p:nvGrpSpPr>
          <p:cNvPr id="120860" name="Group 63"/>
          <p:cNvGrpSpPr>
            <a:grpSpLocks/>
          </p:cNvGrpSpPr>
          <p:nvPr/>
        </p:nvGrpSpPr>
        <p:grpSpPr bwMode="auto">
          <a:xfrm>
            <a:off x="5282380" y="5211145"/>
            <a:ext cx="2228773" cy="1030769"/>
            <a:chOff x="5456292" y="550542"/>
            <a:chExt cx="2228774" cy="1030765"/>
          </a:xfrm>
        </p:grpSpPr>
        <p:sp>
          <p:nvSpPr>
            <p:cNvPr id="120873" name="Rectangle 12"/>
            <p:cNvSpPr>
              <a:spLocks noChangeArrowheads="1"/>
            </p:cNvSpPr>
            <p:nvPr/>
          </p:nvSpPr>
          <p:spPr bwMode="auto">
            <a:xfrm>
              <a:off x="5947650" y="1101882"/>
              <a:ext cx="1728788" cy="479425"/>
            </a:xfrm>
            <a:prstGeom prst="rect">
              <a:avLst/>
            </a:prstGeom>
            <a:solidFill>
              <a:srgbClr val="FFFF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120874" name="Text Box 24"/>
            <p:cNvSpPr txBox="1">
              <a:spLocks noChangeArrowheads="1"/>
            </p:cNvSpPr>
            <p:nvPr/>
          </p:nvSpPr>
          <p:spPr bwMode="auto">
            <a:xfrm>
              <a:off x="6029304" y="1104395"/>
              <a:ext cx="1655762"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2000" dirty="0">
                  <a:solidFill>
                    <a:srgbClr val="000000"/>
                  </a:solidFill>
                  <a:latin typeface="Arial" pitchFamily="34" charset="0"/>
                </a:rPr>
                <a:t>Yes</a:t>
              </a:r>
            </a:p>
          </p:txBody>
        </p:sp>
        <p:sp>
          <p:nvSpPr>
            <p:cNvPr id="120875" name="Line 37"/>
            <p:cNvSpPr>
              <a:spLocks noChangeShapeType="1"/>
            </p:cNvSpPr>
            <p:nvPr/>
          </p:nvSpPr>
          <p:spPr bwMode="auto">
            <a:xfrm flipV="1">
              <a:off x="5456292" y="1364474"/>
              <a:ext cx="508822" cy="160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0876" name="Text Box 40"/>
            <p:cNvSpPr txBox="1">
              <a:spLocks noChangeArrowheads="1"/>
            </p:cNvSpPr>
            <p:nvPr/>
          </p:nvSpPr>
          <p:spPr bwMode="auto">
            <a:xfrm>
              <a:off x="6156325" y="550542"/>
              <a:ext cx="720725"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GB" altLang="en-US" sz="1800" dirty="0">
                <a:solidFill>
                  <a:srgbClr val="000000"/>
                </a:solidFill>
                <a:latin typeface="Arial" pitchFamily="34" charset="0"/>
              </a:endParaRPr>
            </a:p>
          </p:txBody>
        </p:sp>
      </p:grpSp>
      <p:grpSp>
        <p:nvGrpSpPr>
          <p:cNvPr id="120861" name="Group 42"/>
          <p:cNvGrpSpPr>
            <a:grpSpLocks/>
          </p:cNvGrpSpPr>
          <p:nvPr/>
        </p:nvGrpSpPr>
        <p:grpSpPr bwMode="auto">
          <a:xfrm>
            <a:off x="2096924" y="287396"/>
            <a:ext cx="3886200" cy="398404"/>
            <a:chOff x="6142053" y="3933054"/>
            <a:chExt cx="2153283" cy="1008114"/>
          </a:xfrm>
        </p:grpSpPr>
        <p:sp>
          <p:nvSpPr>
            <p:cNvPr id="120871" name="Rectangle 19"/>
            <p:cNvSpPr>
              <a:spLocks noChangeArrowheads="1"/>
            </p:cNvSpPr>
            <p:nvPr/>
          </p:nvSpPr>
          <p:spPr bwMode="auto">
            <a:xfrm>
              <a:off x="6228184" y="3933056"/>
              <a:ext cx="1872208" cy="1008112"/>
            </a:xfrm>
            <a:prstGeom prst="rect">
              <a:avLst/>
            </a:prstGeom>
            <a:solidFill>
              <a:srgbClr val="00B05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120872" name="TextBox 38"/>
            <p:cNvSpPr txBox="1">
              <a:spLocks noChangeArrowheads="1"/>
            </p:cNvSpPr>
            <p:nvPr/>
          </p:nvSpPr>
          <p:spPr bwMode="auto">
            <a:xfrm>
              <a:off x="6142053" y="3933054"/>
              <a:ext cx="2153283" cy="93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dirty="0">
                  <a:solidFill>
                    <a:srgbClr val="FFFFFF"/>
                  </a:solidFill>
                  <a:latin typeface="Arial" pitchFamily="34" charset="0"/>
                </a:rPr>
                <a:t>Start </a:t>
              </a:r>
              <a:r>
                <a:rPr lang="en-US" altLang="en-US" sz="1800" dirty="0" err="1" smtClean="0">
                  <a:solidFill>
                    <a:srgbClr val="FFFFFF"/>
                  </a:solidFill>
                  <a:latin typeface="Arial" pitchFamily="34" charset="0"/>
                </a:rPr>
                <a:t>PEPuP</a:t>
              </a:r>
              <a:r>
                <a:rPr lang="en-US" altLang="en-US" sz="1800" dirty="0" smtClean="0">
                  <a:solidFill>
                    <a:srgbClr val="FFFFFF"/>
                  </a:solidFill>
                  <a:latin typeface="Arial" pitchFamily="34" charset="0"/>
                </a:rPr>
                <a:t> </a:t>
              </a:r>
              <a:r>
                <a:rPr lang="en-US" altLang="en-US" sz="1800" dirty="0">
                  <a:solidFill>
                    <a:srgbClr val="FFFFFF"/>
                  </a:solidFill>
                  <a:latin typeface="Arial" pitchFamily="34" charset="0"/>
                </a:rPr>
                <a:t>within 24-48 hrs</a:t>
              </a:r>
            </a:p>
          </p:txBody>
        </p:sp>
      </p:grpSp>
      <p:sp>
        <p:nvSpPr>
          <p:cNvPr id="120864" name="Rectangle 19"/>
          <p:cNvSpPr>
            <a:spLocks noChangeArrowheads="1"/>
          </p:cNvSpPr>
          <p:nvPr/>
        </p:nvSpPr>
        <p:spPr bwMode="auto">
          <a:xfrm>
            <a:off x="937424" y="3225800"/>
            <a:ext cx="1371600" cy="609600"/>
          </a:xfrm>
          <a:prstGeom prst="rect">
            <a:avLst/>
          </a:prstGeom>
          <a:solidFill>
            <a:srgbClr val="00B05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120865" name="TextBox 38"/>
          <p:cNvSpPr txBox="1">
            <a:spLocks noChangeArrowheads="1"/>
          </p:cNvSpPr>
          <p:nvPr/>
        </p:nvSpPr>
        <p:spPr bwMode="auto">
          <a:xfrm>
            <a:off x="996946" y="3301920"/>
            <a:ext cx="12890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rgbClr val="FFFFFF"/>
                </a:solidFill>
                <a:latin typeface="Arial" pitchFamily="34" charset="0"/>
              </a:rPr>
              <a:t>Carry on!</a:t>
            </a:r>
          </a:p>
        </p:txBody>
      </p:sp>
      <p:sp>
        <p:nvSpPr>
          <p:cNvPr id="120866" name="Line 2"/>
          <p:cNvSpPr>
            <a:spLocks noChangeShapeType="1"/>
          </p:cNvSpPr>
          <p:nvPr/>
        </p:nvSpPr>
        <p:spPr bwMode="auto">
          <a:xfrm>
            <a:off x="1593791" y="2249488"/>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0867" name="Rectangle 19"/>
          <p:cNvSpPr>
            <a:spLocks noChangeArrowheads="1"/>
          </p:cNvSpPr>
          <p:nvPr/>
        </p:nvSpPr>
        <p:spPr bwMode="auto">
          <a:xfrm>
            <a:off x="2049188" y="6487660"/>
            <a:ext cx="2154238" cy="304800"/>
          </a:xfrm>
          <a:prstGeom prst="rect">
            <a:avLst/>
          </a:prstGeom>
          <a:solidFill>
            <a:srgbClr val="00B05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120868" name="TextBox 38"/>
          <p:cNvSpPr txBox="1">
            <a:spLocks noChangeArrowheads="1"/>
          </p:cNvSpPr>
          <p:nvPr/>
        </p:nvSpPr>
        <p:spPr bwMode="auto">
          <a:xfrm>
            <a:off x="2255044" y="6414358"/>
            <a:ext cx="2071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dirty="0">
                <a:solidFill>
                  <a:srgbClr val="FFFFFF"/>
                </a:solidFill>
                <a:latin typeface="Arial" pitchFamily="34" charset="0"/>
              </a:rPr>
              <a:t>Supplemental PN?</a:t>
            </a:r>
          </a:p>
        </p:txBody>
      </p:sp>
      <p:sp>
        <p:nvSpPr>
          <p:cNvPr id="120869" name="Rectangle 19"/>
          <p:cNvSpPr>
            <a:spLocks noChangeArrowheads="1"/>
          </p:cNvSpPr>
          <p:nvPr/>
        </p:nvSpPr>
        <p:spPr bwMode="auto">
          <a:xfrm>
            <a:off x="5561012" y="6487660"/>
            <a:ext cx="2154238" cy="304800"/>
          </a:xfrm>
          <a:prstGeom prst="rect">
            <a:avLst/>
          </a:prstGeom>
          <a:solidFill>
            <a:srgbClr val="00B05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120870" name="TextBox 38"/>
          <p:cNvSpPr txBox="1">
            <a:spLocks noChangeArrowheads="1"/>
          </p:cNvSpPr>
          <p:nvPr/>
        </p:nvSpPr>
        <p:spPr bwMode="auto">
          <a:xfrm>
            <a:off x="6081714" y="6419352"/>
            <a:ext cx="20716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dirty="0">
                <a:solidFill>
                  <a:srgbClr val="FFFFFF"/>
                </a:solidFill>
                <a:latin typeface="Arial" pitchFamily="34" charset="0"/>
              </a:rPr>
              <a:t>No problem</a:t>
            </a:r>
          </a:p>
        </p:txBody>
      </p:sp>
      <p:sp>
        <p:nvSpPr>
          <p:cNvPr id="56" name="Rectangle 48"/>
          <p:cNvSpPr>
            <a:spLocks noChangeArrowheads="1"/>
          </p:cNvSpPr>
          <p:nvPr/>
        </p:nvSpPr>
        <p:spPr bwMode="auto">
          <a:xfrm rot="2659445">
            <a:off x="4116007" y="5528312"/>
            <a:ext cx="1067563" cy="1071332"/>
          </a:xfrm>
          <a:prstGeom prst="rect">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58" name="Rectangle 48"/>
          <p:cNvSpPr>
            <a:spLocks noChangeArrowheads="1"/>
          </p:cNvSpPr>
          <p:nvPr/>
        </p:nvSpPr>
        <p:spPr bwMode="auto">
          <a:xfrm rot="2759166">
            <a:off x="3343692" y="937571"/>
            <a:ext cx="1063564" cy="1035185"/>
          </a:xfrm>
          <a:prstGeom prst="rect">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59" name="Rectangle 48"/>
          <p:cNvSpPr>
            <a:spLocks noChangeArrowheads="1"/>
          </p:cNvSpPr>
          <p:nvPr/>
        </p:nvSpPr>
        <p:spPr bwMode="auto">
          <a:xfrm rot="2445392">
            <a:off x="5875984" y="2653578"/>
            <a:ext cx="874487" cy="872974"/>
          </a:xfrm>
          <a:prstGeom prst="rect">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CA" altLang="en-US" sz="1800" dirty="0">
              <a:solidFill>
                <a:srgbClr val="000000"/>
              </a:solidFill>
              <a:latin typeface="Arial" pitchFamily="34" charset="0"/>
            </a:endParaRPr>
          </a:p>
        </p:txBody>
      </p:sp>
      <p:sp>
        <p:nvSpPr>
          <p:cNvPr id="4" name="TextBox 3"/>
          <p:cNvSpPr txBox="1"/>
          <p:nvPr/>
        </p:nvSpPr>
        <p:spPr>
          <a:xfrm>
            <a:off x="3402188" y="1039664"/>
            <a:ext cx="963612" cy="830997"/>
          </a:xfrm>
          <a:prstGeom prst="rect">
            <a:avLst/>
          </a:prstGeom>
          <a:noFill/>
        </p:spPr>
        <p:txBody>
          <a:bodyPr wrap="square" rtlCol="0">
            <a:spAutoFit/>
          </a:bodyPr>
          <a:lstStyle/>
          <a:p>
            <a:pPr algn="ctr" eaLnBrk="1" hangingPunct="1">
              <a:spcBef>
                <a:spcPct val="50000"/>
              </a:spcBef>
              <a:buFontTx/>
              <a:buNone/>
            </a:pPr>
            <a:r>
              <a:rPr lang="en-GB" altLang="en-US" sz="1200" b="1" dirty="0">
                <a:solidFill>
                  <a:srgbClr val="000000"/>
                </a:solidFill>
              </a:rPr>
              <a:t>At 72 hrs &gt;80% of Goal Calories?</a:t>
            </a:r>
          </a:p>
        </p:txBody>
      </p:sp>
      <p:sp>
        <p:nvSpPr>
          <p:cNvPr id="5" name="TextBox 4"/>
          <p:cNvSpPr txBox="1"/>
          <p:nvPr/>
        </p:nvSpPr>
        <p:spPr>
          <a:xfrm>
            <a:off x="5885188" y="2791313"/>
            <a:ext cx="905810" cy="584776"/>
          </a:xfrm>
          <a:prstGeom prst="rect">
            <a:avLst/>
          </a:prstGeom>
          <a:noFill/>
        </p:spPr>
        <p:txBody>
          <a:bodyPr wrap="square" rtlCol="0">
            <a:spAutoFit/>
          </a:bodyPr>
          <a:lstStyle/>
          <a:p>
            <a:pPr algn="ctr"/>
            <a:r>
              <a:rPr lang="en-US" sz="1600" b="1" dirty="0" smtClean="0">
                <a:solidFill>
                  <a:schemeClr val="tx1"/>
                </a:solidFill>
              </a:rPr>
              <a:t>High Risk?</a:t>
            </a:r>
            <a:endParaRPr lang="en-US" sz="1600" b="1" dirty="0">
              <a:solidFill>
                <a:schemeClr val="tx1"/>
              </a:solidFill>
            </a:endParaRPr>
          </a:p>
        </p:txBody>
      </p:sp>
      <p:sp>
        <p:nvSpPr>
          <p:cNvPr id="6" name="TextBox 5"/>
          <p:cNvSpPr txBox="1"/>
          <p:nvPr/>
        </p:nvSpPr>
        <p:spPr>
          <a:xfrm>
            <a:off x="4208430" y="3519223"/>
            <a:ext cx="817562" cy="338554"/>
          </a:xfrm>
          <a:prstGeom prst="rect">
            <a:avLst/>
          </a:prstGeom>
          <a:noFill/>
        </p:spPr>
        <p:txBody>
          <a:bodyPr wrap="square" rtlCol="0">
            <a:spAutoFit/>
          </a:bodyPr>
          <a:lstStyle/>
          <a:p>
            <a:pPr algn="ctr"/>
            <a:r>
              <a:rPr lang="en-US" sz="1600" dirty="0" smtClean="0">
                <a:solidFill>
                  <a:srgbClr val="000000"/>
                </a:solidFill>
              </a:rPr>
              <a:t>Yes</a:t>
            </a:r>
            <a:endParaRPr lang="en-US" sz="1600" dirty="0">
              <a:solidFill>
                <a:srgbClr val="000000"/>
              </a:solidFill>
            </a:endParaRPr>
          </a:p>
        </p:txBody>
      </p:sp>
      <p:sp>
        <p:nvSpPr>
          <p:cNvPr id="7" name="TextBox 6"/>
          <p:cNvSpPr txBox="1"/>
          <p:nvPr/>
        </p:nvSpPr>
        <p:spPr>
          <a:xfrm>
            <a:off x="4139406" y="5660631"/>
            <a:ext cx="1017587" cy="646331"/>
          </a:xfrm>
          <a:prstGeom prst="rect">
            <a:avLst/>
          </a:prstGeom>
          <a:noFill/>
        </p:spPr>
        <p:txBody>
          <a:bodyPr wrap="square" rtlCol="0">
            <a:spAutoFit/>
          </a:bodyPr>
          <a:lstStyle/>
          <a:p>
            <a:pPr algn="ctr" eaLnBrk="1" hangingPunct="1">
              <a:spcBef>
                <a:spcPct val="50000"/>
              </a:spcBef>
              <a:buFontTx/>
              <a:buNone/>
            </a:pPr>
            <a:r>
              <a:rPr lang="en-GB" altLang="en-US" sz="1200" b="1" dirty="0">
                <a:solidFill>
                  <a:srgbClr val="000000"/>
                </a:solidFill>
              </a:rPr>
              <a:t>Tolerating   EN at 96 hrs?</a:t>
            </a:r>
          </a:p>
        </p:txBody>
      </p:sp>
      <p:sp>
        <p:nvSpPr>
          <p:cNvPr id="70" name="Line 2"/>
          <p:cNvSpPr>
            <a:spLocks noChangeShapeType="1"/>
          </p:cNvSpPr>
          <p:nvPr/>
        </p:nvSpPr>
        <p:spPr bwMode="auto">
          <a:xfrm>
            <a:off x="2874294" y="6241912"/>
            <a:ext cx="0" cy="2324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1" name="Line 2"/>
          <p:cNvSpPr>
            <a:spLocks noChangeShapeType="1"/>
          </p:cNvSpPr>
          <p:nvPr/>
        </p:nvSpPr>
        <p:spPr bwMode="auto">
          <a:xfrm>
            <a:off x="6626469" y="6241912"/>
            <a:ext cx="0" cy="2324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76200"/>
            <a:ext cx="7772400" cy="1143000"/>
          </a:xfrm>
        </p:spPr>
        <p:txBody>
          <a:bodyPr/>
          <a:lstStyle/>
          <a:p>
            <a:r>
              <a:rPr lang="en-CA" altLang="en-US" dirty="0" smtClean="0"/>
              <a:t>In Conclusion</a:t>
            </a:r>
            <a:endParaRPr lang="en-US" altLang="en-US" dirty="0" smtClean="0"/>
          </a:p>
        </p:txBody>
      </p:sp>
      <p:sp>
        <p:nvSpPr>
          <p:cNvPr id="121859" name="Rectangle 3"/>
          <p:cNvSpPr>
            <a:spLocks noGrp="1" noChangeArrowheads="1"/>
          </p:cNvSpPr>
          <p:nvPr>
            <p:ph idx="1"/>
          </p:nvPr>
        </p:nvSpPr>
        <p:spPr>
          <a:xfrm>
            <a:off x="609600" y="1498600"/>
            <a:ext cx="7772400" cy="4876800"/>
          </a:xfrm>
        </p:spPr>
        <p:txBody>
          <a:bodyPr/>
          <a:lstStyle/>
          <a:p>
            <a:r>
              <a:rPr lang="en-US" altLang="en-US" dirty="0" smtClean="0"/>
              <a:t>A moderate amount of moderate quality of evidence informs current critical care nutrition guidelines</a:t>
            </a:r>
          </a:p>
          <a:p>
            <a:pPr lvl="1"/>
            <a:r>
              <a:rPr lang="en-US" altLang="en-US" dirty="0" smtClean="0"/>
              <a:t>Early EN</a:t>
            </a:r>
          </a:p>
          <a:p>
            <a:pPr lvl="1"/>
            <a:r>
              <a:rPr lang="en-US" altLang="en-US" dirty="0" smtClean="0"/>
              <a:t>Optimal amount, either EN or PN</a:t>
            </a:r>
          </a:p>
          <a:p>
            <a:pPr lvl="1"/>
            <a:r>
              <a:rPr lang="en-US" altLang="en-US" dirty="0" smtClean="0"/>
              <a:t>Nutritional risk (NUTRIC Score)</a:t>
            </a:r>
          </a:p>
          <a:p>
            <a:pPr lvl="1"/>
            <a:r>
              <a:rPr lang="en-US" altLang="en-US" dirty="0" smtClean="0"/>
              <a:t>Trophic feeds may be harmful in delaying recovery of all patients and may be harmful in high nutritional risk patients</a:t>
            </a:r>
          </a:p>
          <a:p>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79400"/>
            <a:ext cx="7772400" cy="1143000"/>
          </a:xfrm>
        </p:spPr>
        <p:txBody>
          <a:bodyPr/>
          <a:lstStyle/>
          <a:p>
            <a:r>
              <a:rPr lang="en-US" altLang="en-US" dirty="0" smtClean="0"/>
              <a:t>Levels of Evidence</a:t>
            </a:r>
          </a:p>
        </p:txBody>
      </p:sp>
      <p:sp>
        <p:nvSpPr>
          <p:cNvPr id="53251" name="Rectangle 3"/>
          <p:cNvSpPr>
            <a:spLocks noGrp="1" noChangeArrowheads="1"/>
          </p:cNvSpPr>
          <p:nvPr>
            <p:ph idx="1"/>
          </p:nvPr>
        </p:nvSpPr>
        <p:spPr/>
        <p:txBody>
          <a:bodyPr/>
          <a:lstStyle/>
          <a:p>
            <a:r>
              <a:rPr lang="en-US" altLang="en-US" dirty="0" smtClean="0"/>
              <a:t>Systematic reviews</a:t>
            </a:r>
          </a:p>
          <a:p>
            <a:r>
              <a:rPr lang="en-US" altLang="en-US" dirty="0" smtClean="0"/>
              <a:t>RCT’s </a:t>
            </a:r>
          </a:p>
          <a:p>
            <a:r>
              <a:rPr lang="en-US" altLang="en-US" dirty="0" smtClean="0"/>
              <a:t>Cohort Studies</a:t>
            </a:r>
          </a:p>
          <a:p>
            <a:r>
              <a:rPr lang="en-US" altLang="en-US" dirty="0" smtClean="0"/>
              <a:t>Case Control</a:t>
            </a:r>
          </a:p>
          <a:p>
            <a:r>
              <a:rPr lang="en-US" altLang="en-US" dirty="0" smtClean="0"/>
              <a:t>Case Series</a:t>
            </a:r>
          </a:p>
        </p:txBody>
      </p:sp>
      <p:sp>
        <p:nvSpPr>
          <p:cNvPr id="53252" name="Rectangle 4"/>
          <p:cNvSpPr>
            <a:spLocks noChangeArrowheads="1"/>
          </p:cNvSpPr>
          <p:nvPr/>
        </p:nvSpPr>
        <p:spPr bwMode="auto">
          <a:xfrm>
            <a:off x="4991100" y="1898198"/>
            <a:ext cx="39243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sz="2400">
                <a:solidFill>
                  <a:schemeClr val="tx2"/>
                </a:solidFill>
                <a:latin typeface="Arial" pitchFamily="34" charset="0"/>
              </a:defRPr>
            </a:lvl1pPr>
            <a:lvl2pPr marL="742950" indent="-285750">
              <a:defRPr sz="2400">
                <a:solidFill>
                  <a:schemeClr val="tx2"/>
                </a:solidFill>
                <a:latin typeface="Arial" pitchFamily="34" charset="0"/>
              </a:defRPr>
            </a:lvl2pPr>
            <a:lvl3pPr marL="1143000" indent="-228600">
              <a:defRPr sz="2400">
                <a:solidFill>
                  <a:schemeClr val="tx2"/>
                </a:solidFill>
                <a:latin typeface="Arial" pitchFamily="34" charset="0"/>
              </a:defRPr>
            </a:lvl3pPr>
            <a:lvl4pPr marL="1600200" indent="-228600">
              <a:defRPr sz="2400">
                <a:solidFill>
                  <a:schemeClr val="tx2"/>
                </a:solidFill>
                <a:latin typeface="Arial" pitchFamily="34" charset="0"/>
              </a:defRPr>
            </a:lvl4pPr>
            <a:lvl5pPr marL="2057400" indent="-22860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spcBef>
                <a:spcPct val="50000"/>
              </a:spcBef>
            </a:pPr>
            <a:r>
              <a:rPr lang="en-US" altLang="en-US" dirty="0">
                <a:solidFill>
                  <a:schemeClr val="tx1"/>
                </a:solidFill>
                <a:latin typeface="+mj-lt"/>
                <a:cs typeface="Arial" panose="020B0604020202020204" pitchFamily="34" charset="0"/>
              </a:rPr>
              <a:t>less bias/strong inferences</a:t>
            </a:r>
          </a:p>
        </p:txBody>
      </p:sp>
      <p:sp>
        <p:nvSpPr>
          <p:cNvPr id="53253" name="Rectangle 5"/>
          <p:cNvSpPr>
            <a:spLocks noChangeArrowheads="1"/>
          </p:cNvSpPr>
          <p:nvPr/>
        </p:nvSpPr>
        <p:spPr bwMode="auto">
          <a:xfrm>
            <a:off x="5562600" y="4343405"/>
            <a:ext cx="274320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sz="2400">
                <a:solidFill>
                  <a:schemeClr val="tx2"/>
                </a:solidFill>
                <a:latin typeface="Arial" pitchFamily="34" charset="0"/>
              </a:defRPr>
            </a:lvl1pPr>
            <a:lvl2pPr marL="742950" indent="-285750">
              <a:defRPr sz="2400">
                <a:solidFill>
                  <a:schemeClr val="tx2"/>
                </a:solidFill>
                <a:latin typeface="Arial" pitchFamily="34" charset="0"/>
              </a:defRPr>
            </a:lvl2pPr>
            <a:lvl3pPr marL="1143000" indent="-228600">
              <a:defRPr sz="2400">
                <a:solidFill>
                  <a:schemeClr val="tx2"/>
                </a:solidFill>
                <a:latin typeface="Arial" pitchFamily="34" charset="0"/>
              </a:defRPr>
            </a:lvl3pPr>
            <a:lvl4pPr marL="1600200" indent="-228600">
              <a:defRPr sz="2400">
                <a:solidFill>
                  <a:schemeClr val="tx2"/>
                </a:solidFill>
                <a:latin typeface="Arial" pitchFamily="34" charset="0"/>
              </a:defRPr>
            </a:lvl4pPr>
            <a:lvl5pPr marL="2057400" indent="-22860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spcBef>
                <a:spcPct val="50000"/>
              </a:spcBef>
            </a:pPr>
            <a:r>
              <a:rPr lang="en-US" altLang="en-US" dirty="0">
                <a:solidFill>
                  <a:schemeClr val="tx1"/>
                </a:solidFill>
                <a:latin typeface="+mj-lt"/>
                <a:cs typeface="Arial" panose="020B0604020202020204" pitchFamily="34" charset="0"/>
              </a:rPr>
              <a:t>more </a:t>
            </a:r>
            <a:r>
              <a:rPr lang="en-US" altLang="en-US" dirty="0" smtClean="0">
                <a:solidFill>
                  <a:schemeClr val="tx1"/>
                </a:solidFill>
                <a:latin typeface="+mj-lt"/>
                <a:cs typeface="Arial" panose="020B0604020202020204" pitchFamily="34" charset="0"/>
              </a:rPr>
              <a:t>bias/weaker inferences</a:t>
            </a:r>
            <a:endParaRPr lang="en-US" altLang="en-US" dirty="0">
              <a:solidFill>
                <a:schemeClr val="tx1"/>
              </a:solidFill>
              <a:latin typeface="+mj-lt"/>
              <a:cs typeface="Arial" panose="020B0604020202020204" pitchFamily="34" charset="0"/>
            </a:endParaRPr>
          </a:p>
        </p:txBody>
      </p:sp>
      <p:sp>
        <p:nvSpPr>
          <p:cNvPr id="53254" name="Line 6"/>
          <p:cNvSpPr>
            <a:spLocks noChangeShapeType="1"/>
          </p:cNvSpPr>
          <p:nvPr/>
        </p:nvSpPr>
        <p:spPr bwMode="auto">
          <a:xfrm>
            <a:off x="6934200" y="2516190"/>
            <a:ext cx="0" cy="1751012"/>
          </a:xfrm>
          <a:prstGeom prst="line">
            <a:avLst/>
          </a:prstGeom>
          <a:noFill/>
          <a:ln w="1016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8" name="Picture 7" descr="pe0200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429002"/>
            <a:ext cx="2362200" cy="289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25"/>
            <a:ext cx="8229600" cy="1143000"/>
          </a:xfrm>
        </p:spPr>
        <p:txBody>
          <a:bodyPr/>
          <a:lstStyle/>
          <a:p>
            <a:r>
              <a:rPr lang="en-US" altLang="en-US" dirty="0"/>
              <a:t>Making Inferences from RCT’s</a:t>
            </a:r>
            <a:endParaRPr lang="en-US" dirty="0"/>
          </a:p>
        </p:txBody>
      </p:sp>
      <p:sp>
        <p:nvSpPr>
          <p:cNvPr id="3" name="Text Placeholder 2"/>
          <p:cNvSpPr>
            <a:spLocks noGrp="1"/>
          </p:cNvSpPr>
          <p:nvPr>
            <p:ph type="body" idx="1"/>
          </p:nvPr>
        </p:nvSpPr>
        <p:spPr>
          <a:xfrm>
            <a:off x="457200" y="1498601"/>
            <a:ext cx="4040188" cy="676276"/>
          </a:xfrm>
        </p:spPr>
        <p:txBody>
          <a:bodyPr/>
          <a:lstStyle/>
          <a:p>
            <a:r>
              <a:rPr lang="en-US" altLang="en-US" dirty="0">
                <a:cs typeface="Arial" panose="020B0604020202020204" pitchFamily="34" charset="0"/>
              </a:rPr>
              <a:t>Weaker </a:t>
            </a:r>
            <a:r>
              <a:rPr lang="en-US" altLang="en-US" dirty="0" smtClean="0">
                <a:cs typeface="Arial" panose="020B0604020202020204" pitchFamily="34" charset="0"/>
              </a:rPr>
              <a:t>Inferences</a:t>
            </a:r>
            <a:endParaRPr lang="en-US" dirty="0"/>
          </a:p>
        </p:txBody>
      </p:sp>
      <p:sp>
        <p:nvSpPr>
          <p:cNvPr id="4" name="Content Placeholder 3"/>
          <p:cNvSpPr>
            <a:spLocks noGrp="1"/>
          </p:cNvSpPr>
          <p:nvPr>
            <p:ph sz="half" idx="2"/>
          </p:nvPr>
        </p:nvSpPr>
        <p:spPr/>
        <p:txBody>
          <a:bodyPr/>
          <a:lstStyle/>
          <a:p>
            <a:r>
              <a:rPr lang="en-US" altLang="en-US" sz="2000" dirty="0"/>
              <a:t>Randomization not concealed</a:t>
            </a:r>
          </a:p>
          <a:p>
            <a:r>
              <a:rPr lang="en-US" altLang="en-US" sz="2000" dirty="0"/>
              <a:t>No blinding</a:t>
            </a:r>
          </a:p>
          <a:p>
            <a:r>
              <a:rPr lang="en-US" altLang="en-US" sz="2000" dirty="0"/>
              <a:t>Groups not comparable at baseline</a:t>
            </a:r>
          </a:p>
          <a:p>
            <a:r>
              <a:rPr lang="en-US" altLang="en-US" sz="2000" dirty="0"/>
              <a:t>Co-interventions</a:t>
            </a:r>
          </a:p>
          <a:p>
            <a:r>
              <a:rPr lang="en-US" altLang="en-US" sz="2000" dirty="0"/>
              <a:t>Incomplete follow-up</a:t>
            </a:r>
          </a:p>
          <a:p>
            <a:r>
              <a:rPr lang="en-US" altLang="en-US" sz="2000" dirty="0"/>
              <a:t>Randomized patients eliminated from analysis</a:t>
            </a:r>
          </a:p>
          <a:p>
            <a:endParaRPr lang="en-US" sz="2000" dirty="0"/>
          </a:p>
        </p:txBody>
      </p:sp>
      <p:sp>
        <p:nvSpPr>
          <p:cNvPr id="5" name="Text Placeholder 4"/>
          <p:cNvSpPr>
            <a:spLocks noGrp="1"/>
          </p:cNvSpPr>
          <p:nvPr>
            <p:ph type="body" sz="quarter" idx="3"/>
          </p:nvPr>
        </p:nvSpPr>
        <p:spPr/>
        <p:txBody>
          <a:bodyPr/>
          <a:lstStyle/>
          <a:p>
            <a:r>
              <a:rPr lang="en-US" altLang="en-US" dirty="0">
                <a:cs typeface="Arial" panose="020B0604020202020204" pitchFamily="34" charset="0"/>
              </a:rPr>
              <a:t>Stronger </a:t>
            </a:r>
            <a:r>
              <a:rPr lang="en-US" altLang="en-US" dirty="0" smtClean="0">
                <a:cs typeface="Arial" panose="020B0604020202020204" pitchFamily="34" charset="0"/>
              </a:rPr>
              <a:t>Inferences</a:t>
            </a:r>
            <a:endParaRPr lang="en-US" dirty="0"/>
          </a:p>
        </p:txBody>
      </p:sp>
      <p:sp>
        <p:nvSpPr>
          <p:cNvPr id="6" name="Content Placeholder 5"/>
          <p:cNvSpPr>
            <a:spLocks noGrp="1"/>
          </p:cNvSpPr>
          <p:nvPr>
            <p:ph sz="quarter" idx="4"/>
          </p:nvPr>
        </p:nvSpPr>
        <p:spPr/>
        <p:txBody>
          <a:bodyPr/>
          <a:lstStyle/>
          <a:p>
            <a:r>
              <a:rPr lang="en-US" altLang="en-US" sz="2000" dirty="0"/>
              <a:t>Concealed randomization</a:t>
            </a:r>
          </a:p>
          <a:p>
            <a:r>
              <a:rPr lang="en-US" altLang="en-US" sz="2000" dirty="0"/>
              <a:t>Blinded</a:t>
            </a:r>
          </a:p>
          <a:p>
            <a:r>
              <a:rPr lang="en-US" altLang="en-US" sz="2000" dirty="0"/>
              <a:t>Comparable at baseline</a:t>
            </a:r>
          </a:p>
          <a:p>
            <a:r>
              <a:rPr lang="en-US" altLang="en-US" sz="2000" dirty="0"/>
              <a:t>Rx’d Equally</a:t>
            </a:r>
          </a:p>
          <a:p>
            <a:r>
              <a:rPr lang="en-US" altLang="en-US" sz="2000" dirty="0"/>
              <a:t>Complete follow-up</a:t>
            </a:r>
          </a:p>
          <a:p>
            <a:r>
              <a:rPr lang="en-US" altLang="en-US" sz="2000" dirty="0"/>
              <a:t>Intention-to-treat </a:t>
            </a:r>
            <a:r>
              <a:rPr lang="en-US" altLang="en-US" sz="2000" dirty="0" smtClean="0"/>
              <a:t>analyses</a:t>
            </a:r>
            <a:endParaRPr lang="en-US" sz="2000" dirty="0"/>
          </a:p>
        </p:txBody>
      </p:sp>
      <p:sp>
        <p:nvSpPr>
          <p:cNvPr id="7" name="Line 7"/>
          <p:cNvSpPr>
            <a:spLocks noChangeShapeType="1"/>
          </p:cNvSpPr>
          <p:nvPr/>
        </p:nvSpPr>
        <p:spPr bwMode="auto">
          <a:xfrm>
            <a:off x="3352800" y="1905000"/>
            <a:ext cx="1293812" cy="0"/>
          </a:xfrm>
          <a:prstGeom prst="line">
            <a:avLst/>
          </a:prstGeom>
          <a:noFill/>
          <a:ln w="508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sz="2133" dirty="0"/>
          </a:p>
        </p:txBody>
      </p:sp>
    </p:spTree>
    <p:extLst>
      <p:ext uri="{BB962C8B-B14F-4D97-AF65-F5344CB8AC3E}">
        <p14:creationId xmlns:p14="http://schemas.microsoft.com/office/powerpoint/2010/main" val="2546735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7949"/>
            <a:ext cx="7004050" cy="22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86000"/>
            <a:ext cx="3609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3"/>
          <p:cNvSpPr txBox="1">
            <a:spLocks noChangeArrowheads="1"/>
          </p:cNvSpPr>
          <p:nvPr/>
        </p:nvSpPr>
        <p:spPr bwMode="auto">
          <a:xfrm>
            <a:off x="6781800" y="5156200"/>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i="1" dirty="0">
                <a:latin typeface="Arial" pitchFamily="34" charset="0"/>
              </a:rPr>
              <a:t>JAMA</a:t>
            </a:r>
            <a:r>
              <a:rPr lang="en-US" altLang="en-US" sz="1600" dirty="0">
                <a:latin typeface="Arial" pitchFamily="34" charset="0"/>
              </a:rPr>
              <a:t> 1994;271:56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4294967295"/>
          </p:nvPr>
        </p:nvSpPr>
        <p:spPr>
          <a:xfrm>
            <a:off x="0" y="1600200"/>
            <a:ext cx="5486400" cy="4038600"/>
          </a:xfrm>
          <a:prstGeom prst="rect">
            <a:avLst/>
          </a:prstGeom>
        </p:spPr>
        <p:txBody>
          <a:bodyPr/>
          <a:lstStyle/>
          <a:p>
            <a:pPr algn="ctr">
              <a:buFontTx/>
              <a:buNone/>
            </a:pPr>
            <a:r>
              <a:rPr lang="en-US" altLang="en-US" dirty="0" smtClean="0"/>
              <a:t> </a:t>
            </a:r>
          </a:p>
          <a:p>
            <a:pPr algn="ctr">
              <a:buFontTx/>
              <a:buNone/>
            </a:pPr>
            <a:endParaRPr lang="en-US" altLang="en-US" sz="4000" dirty="0" smtClean="0"/>
          </a:p>
          <a:p>
            <a:pPr algn="ctr">
              <a:buFontTx/>
              <a:buNone/>
            </a:pPr>
            <a:endParaRPr lang="en-US" altLang="en-US" sz="4000" dirty="0" smtClean="0"/>
          </a:p>
          <a:p>
            <a:pPr algn="ctr">
              <a:buFontTx/>
              <a:buNone/>
            </a:pPr>
            <a:endParaRPr lang="en-US" altLang="en-US" sz="4000" dirty="0" smtClean="0"/>
          </a:p>
        </p:txBody>
      </p:sp>
      <p:sp>
        <p:nvSpPr>
          <p:cNvPr id="58372" name="Rectangle 4"/>
          <p:cNvSpPr>
            <a:spLocks noChangeArrowheads="1"/>
          </p:cNvSpPr>
          <p:nvPr/>
        </p:nvSpPr>
        <p:spPr bwMode="auto">
          <a:xfrm>
            <a:off x="5105400" y="2568306"/>
            <a:ext cx="4038600" cy="30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lnSpc>
                <a:spcPct val="90000"/>
              </a:lnSpc>
              <a:buClr>
                <a:schemeClr val="tx2"/>
              </a:buClr>
              <a:buSzPct val="68000"/>
              <a:buFont typeface="Monotype Sorts" charset="2"/>
              <a:buChar char="l"/>
            </a:pPr>
            <a:r>
              <a:rPr lang="en-US" altLang="en-US" sz="1800" b="1" dirty="0">
                <a:latin typeface="+mn-lt"/>
                <a:ea typeface="MS PGothic" pitchFamily="34" charset="-128"/>
                <a:cs typeface="MS PGothic" charset="0"/>
              </a:rPr>
              <a:t>Effect size</a:t>
            </a:r>
          </a:p>
          <a:p>
            <a:pPr marL="342900" indent="-342900">
              <a:lnSpc>
                <a:spcPct val="90000"/>
              </a:lnSpc>
              <a:buClr>
                <a:schemeClr val="tx2"/>
              </a:buClr>
              <a:buSzPct val="68000"/>
              <a:buFont typeface="Monotype Sorts" charset="2"/>
              <a:buChar char="l"/>
            </a:pPr>
            <a:r>
              <a:rPr lang="en-US" altLang="en-US" sz="1800" b="1" dirty="0">
                <a:latin typeface="+mn-lt"/>
                <a:ea typeface="MS PGothic" pitchFamily="34" charset="-128"/>
                <a:cs typeface="MS PGothic" charset="0"/>
              </a:rPr>
              <a:t>Confidence Intervals</a:t>
            </a:r>
          </a:p>
          <a:p>
            <a:pPr marL="342900" indent="-342900">
              <a:lnSpc>
                <a:spcPct val="90000"/>
              </a:lnSpc>
              <a:buClr>
                <a:schemeClr val="tx2"/>
              </a:buClr>
              <a:buSzPct val="68000"/>
              <a:buFont typeface="Monotype Sorts" charset="2"/>
              <a:buChar char="l"/>
            </a:pPr>
            <a:r>
              <a:rPr lang="en-US" altLang="en-US" sz="1800" b="1" dirty="0">
                <a:latin typeface="+mn-lt"/>
                <a:ea typeface="MS PGothic" pitchFamily="34" charset="-128"/>
                <a:cs typeface="MS PGothic" charset="0"/>
              </a:rPr>
              <a:t>Validity </a:t>
            </a:r>
          </a:p>
          <a:p>
            <a:pPr marL="342900" indent="-342900">
              <a:lnSpc>
                <a:spcPct val="90000"/>
              </a:lnSpc>
              <a:buClr>
                <a:schemeClr val="tx2"/>
              </a:buClr>
              <a:buSzPct val="68000"/>
              <a:buFont typeface="Monotype Sorts" charset="2"/>
              <a:buChar char="l"/>
            </a:pPr>
            <a:r>
              <a:rPr lang="en-US" altLang="en-US" sz="1800" b="1" dirty="0">
                <a:latin typeface="+mn-lt"/>
                <a:ea typeface="MS PGothic" pitchFamily="34" charset="-128"/>
                <a:cs typeface="MS PGothic" charset="0"/>
              </a:rPr>
              <a:t>Homogeneity</a:t>
            </a:r>
          </a:p>
          <a:p>
            <a:pPr marL="342900" indent="-342900">
              <a:lnSpc>
                <a:spcPct val="90000"/>
              </a:lnSpc>
              <a:buClr>
                <a:schemeClr val="tx2"/>
              </a:buClr>
              <a:buSzPct val="68000"/>
              <a:buFont typeface="Monotype Sorts" charset="2"/>
              <a:buChar char="l"/>
            </a:pPr>
            <a:r>
              <a:rPr lang="en-US" altLang="en-US" sz="1800" b="1" dirty="0">
                <a:latin typeface="+mn-lt"/>
                <a:ea typeface="MS PGothic" pitchFamily="34" charset="-128"/>
                <a:cs typeface="MS PGothic" charset="0"/>
              </a:rPr>
              <a:t>Adequacy of control group</a:t>
            </a:r>
          </a:p>
          <a:p>
            <a:pPr marL="342900" indent="-342900">
              <a:lnSpc>
                <a:spcPct val="90000"/>
              </a:lnSpc>
              <a:buClr>
                <a:schemeClr val="tx2"/>
              </a:buClr>
              <a:buSzPct val="68000"/>
              <a:buFont typeface="Monotype Sorts" charset="2"/>
              <a:buChar char="l"/>
            </a:pPr>
            <a:r>
              <a:rPr lang="en-US" altLang="en-US" sz="1800" b="1" dirty="0">
                <a:latin typeface="+mn-lt"/>
                <a:ea typeface="MS PGothic" pitchFamily="34" charset="-128"/>
                <a:cs typeface="MS PGothic" charset="0"/>
              </a:rPr>
              <a:t>Biological plausibility</a:t>
            </a:r>
          </a:p>
          <a:p>
            <a:pPr marL="342900" indent="-342900">
              <a:lnSpc>
                <a:spcPct val="90000"/>
              </a:lnSpc>
              <a:buClr>
                <a:schemeClr val="tx2"/>
              </a:buClr>
              <a:buSzPct val="68000"/>
              <a:buFont typeface="Monotype Sorts" charset="2"/>
              <a:buChar char="l"/>
            </a:pPr>
            <a:r>
              <a:rPr lang="en-US" altLang="en-US" sz="1800" b="1" dirty="0">
                <a:latin typeface="+mn-lt"/>
                <a:ea typeface="MS PGothic" pitchFamily="34" charset="-128"/>
                <a:cs typeface="MS PGothic" charset="0"/>
              </a:rPr>
              <a:t>Generalizability</a:t>
            </a:r>
          </a:p>
          <a:p>
            <a:pPr marL="342900" indent="-342900">
              <a:lnSpc>
                <a:spcPct val="90000"/>
              </a:lnSpc>
              <a:buClr>
                <a:schemeClr val="tx2"/>
              </a:buClr>
              <a:buSzPct val="68000"/>
              <a:buFont typeface="Monotype Sorts" charset="2"/>
              <a:buChar char="l"/>
            </a:pPr>
            <a:r>
              <a:rPr lang="en-US" altLang="en-US" sz="1800" b="1" dirty="0">
                <a:latin typeface="+mn-lt"/>
                <a:ea typeface="MS PGothic" pitchFamily="34" charset="-128"/>
                <a:cs typeface="MS PGothic" charset="0"/>
              </a:rPr>
              <a:t>Safety</a:t>
            </a:r>
          </a:p>
          <a:p>
            <a:pPr marL="342900" indent="-342900">
              <a:lnSpc>
                <a:spcPct val="90000"/>
              </a:lnSpc>
              <a:buClr>
                <a:schemeClr val="tx2"/>
              </a:buClr>
              <a:buSzPct val="68000"/>
              <a:buFont typeface="Monotype Sorts" charset="2"/>
              <a:buChar char="l"/>
            </a:pPr>
            <a:r>
              <a:rPr lang="en-US" altLang="en-US" sz="1800" b="1" dirty="0">
                <a:latin typeface="+mn-lt"/>
                <a:ea typeface="MS PGothic" pitchFamily="34" charset="-128"/>
                <a:cs typeface="MS PGothic" charset="0"/>
              </a:rPr>
              <a:t>Feasibility</a:t>
            </a:r>
          </a:p>
          <a:p>
            <a:pPr marL="342900" indent="-342900">
              <a:lnSpc>
                <a:spcPct val="90000"/>
              </a:lnSpc>
              <a:buClr>
                <a:schemeClr val="tx2"/>
              </a:buClr>
              <a:buSzPct val="68000"/>
              <a:buFont typeface="Monotype Sorts" charset="2"/>
              <a:buChar char="l"/>
            </a:pPr>
            <a:r>
              <a:rPr lang="en-US" altLang="en-US" sz="1800" b="1" dirty="0">
                <a:latin typeface="+mn-lt"/>
                <a:ea typeface="MS PGothic" pitchFamily="34" charset="-128"/>
                <a:cs typeface="MS PGothic" charset="0"/>
              </a:rPr>
              <a:t>Cost</a:t>
            </a:r>
          </a:p>
        </p:txBody>
      </p:sp>
      <p:sp>
        <p:nvSpPr>
          <p:cNvPr id="58373" name="AutoShape 5"/>
          <p:cNvSpPr>
            <a:spLocks noChangeArrowheads="1"/>
          </p:cNvSpPr>
          <p:nvPr/>
        </p:nvSpPr>
        <p:spPr bwMode="auto">
          <a:xfrm>
            <a:off x="457200" y="1092200"/>
            <a:ext cx="3048000" cy="914400"/>
          </a:xfrm>
          <a:prstGeom prst="flowChartProcess">
            <a:avLst/>
          </a:prstGeom>
          <a:solidFill>
            <a:srgbClr val="FF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b="1" dirty="0">
                <a:solidFill>
                  <a:srgbClr val="000000"/>
                </a:solidFill>
                <a:latin typeface="+mn-lt"/>
                <a:cs typeface="Arial" pitchFamily="34" charset="0"/>
              </a:rPr>
              <a:t>evidence</a:t>
            </a:r>
          </a:p>
        </p:txBody>
      </p:sp>
      <p:sp>
        <p:nvSpPr>
          <p:cNvPr id="58374" name="AutoShape 6"/>
          <p:cNvSpPr>
            <a:spLocks noChangeArrowheads="1"/>
          </p:cNvSpPr>
          <p:nvPr/>
        </p:nvSpPr>
        <p:spPr bwMode="auto">
          <a:xfrm>
            <a:off x="3962400" y="1092200"/>
            <a:ext cx="5105400" cy="914400"/>
          </a:xfrm>
          <a:prstGeom prst="flowChartProcess">
            <a:avLst/>
          </a:prstGeom>
          <a:solidFill>
            <a:srgbClr val="FF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4000" b="1" dirty="0">
                <a:solidFill>
                  <a:srgbClr val="000000"/>
                </a:solidFill>
                <a:latin typeface="+mn-lt"/>
                <a:cs typeface="Arial" pitchFamily="34" charset="0"/>
              </a:rPr>
              <a:t>integration of values</a:t>
            </a:r>
          </a:p>
        </p:txBody>
      </p:sp>
      <p:sp>
        <p:nvSpPr>
          <p:cNvPr id="58375" name="Text Box 7"/>
          <p:cNvSpPr txBox="1">
            <a:spLocks noChangeArrowheads="1"/>
          </p:cNvSpPr>
          <p:nvPr/>
        </p:nvSpPr>
        <p:spPr bwMode="auto">
          <a:xfrm>
            <a:off x="3505200" y="1143005"/>
            <a:ext cx="60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4400" b="1" dirty="0">
                <a:solidFill>
                  <a:srgbClr val="FFFF00"/>
                </a:solidFill>
                <a:latin typeface="Arial" pitchFamily="34" charset="0"/>
                <a:cs typeface="Arial" pitchFamily="34" charset="0"/>
              </a:rPr>
              <a:t>+</a:t>
            </a:r>
          </a:p>
        </p:txBody>
      </p:sp>
      <p:sp>
        <p:nvSpPr>
          <p:cNvPr id="58376" name="AutoShape 8"/>
          <p:cNvSpPr>
            <a:spLocks noChangeArrowheads="1"/>
          </p:cNvSpPr>
          <p:nvPr/>
        </p:nvSpPr>
        <p:spPr bwMode="auto">
          <a:xfrm>
            <a:off x="3352800" y="2397525"/>
            <a:ext cx="838200" cy="1869676"/>
          </a:xfrm>
          <a:prstGeom prst="downArrow">
            <a:avLst>
              <a:gd name="adj1" fmla="val 50000"/>
              <a:gd name="adj2" fmla="val 34091"/>
            </a:avLst>
          </a:prstGeom>
          <a:solidFill>
            <a:srgbClr val="00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dirty="0">
              <a:latin typeface="Arial" pitchFamily="34" charset="0"/>
              <a:cs typeface="Arial" pitchFamily="34" charset="0"/>
            </a:endParaRPr>
          </a:p>
        </p:txBody>
      </p:sp>
      <p:sp>
        <p:nvSpPr>
          <p:cNvPr id="58377" name="AutoShape 9"/>
          <p:cNvSpPr>
            <a:spLocks noChangeArrowheads="1"/>
          </p:cNvSpPr>
          <p:nvPr/>
        </p:nvSpPr>
        <p:spPr bwMode="auto">
          <a:xfrm>
            <a:off x="762000" y="4572000"/>
            <a:ext cx="3810000" cy="1803400"/>
          </a:xfrm>
          <a:prstGeom prst="flowChartProcess">
            <a:avLst/>
          </a:prstGeom>
          <a:solidFill>
            <a:srgbClr val="FF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4000" dirty="0">
              <a:latin typeface="+mn-lt"/>
              <a:cs typeface="Arial" pitchFamily="34" charset="0"/>
            </a:endParaRPr>
          </a:p>
          <a:p>
            <a:pPr algn="ctr">
              <a:spcBef>
                <a:spcPct val="0"/>
              </a:spcBef>
              <a:buFontTx/>
              <a:buNone/>
            </a:pPr>
            <a:r>
              <a:rPr lang="en-US" altLang="en-US" sz="4000" b="1" dirty="0">
                <a:solidFill>
                  <a:srgbClr val="000000"/>
                </a:solidFill>
                <a:latin typeface="+mn-lt"/>
                <a:cs typeface="Arial" pitchFamily="34" charset="0"/>
              </a:rPr>
              <a:t>practice</a:t>
            </a:r>
          </a:p>
          <a:p>
            <a:pPr algn="ctr">
              <a:spcBef>
                <a:spcPct val="0"/>
              </a:spcBef>
              <a:buFontTx/>
              <a:buNone/>
            </a:pPr>
            <a:r>
              <a:rPr lang="en-US" altLang="en-US" sz="4000" b="1" dirty="0">
                <a:solidFill>
                  <a:srgbClr val="000000"/>
                </a:solidFill>
                <a:latin typeface="+mn-lt"/>
                <a:cs typeface="Arial" pitchFamily="34" charset="0"/>
              </a:rPr>
              <a:t>guidelines</a:t>
            </a:r>
          </a:p>
          <a:p>
            <a:pPr algn="ctr">
              <a:spcBef>
                <a:spcPct val="0"/>
              </a:spcBef>
              <a:buFontTx/>
              <a:buNone/>
            </a:pPr>
            <a:endParaRPr lang="en-US" altLang="en-US" sz="4000" dirty="0">
              <a:latin typeface="+mn-lt"/>
              <a:cs typeface="Arial" pitchFamily="34" charset="0"/>
            </a:endParaRPr>
          </a:p>
        </p:txBody>
      </p:sp>
      <p:sp>
        <p:nvSpPr>
          <p:cNvPr id="58378" name="AutoShape 10"/>
          <p:cNvSpPr>
            <a:spLocks/>
          </p:cNvSpPr>
          <p:nvPr/>
        </p:nvSpPr>
        <p:spPr bwMode="auto">
          <a:xfrm rot="5442566">
            <a:off x="6288873" y="916141"/>
            <a:ext cx="533400" cy="2743200"/>
          </a:xfrm>
          <a:prstGeom prst="rightBrace">
            <a:avLst>
              <a:gd name="adj1" fmla="val 128571"/>
              <a:gd name="adj2" fmla="val 50000"/>
            </a:avLst>
          </a:prstGeom>
          <a:noFill/>
          <a:ln w="9525">
            <a:solidFill>
              <a:schemeClr val="tx1"/>
            </a:solidFill>
            <a:miter lim="800000"/>
            <a:headEnd/>
            <a:tailEnd/>
          </a:ln>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dirty="0">
              <a:solidFill>
                <a:schemeClr val="bg1"/>
              </a:solidFill>
              <a:latin typeface="Arial" pitchFamily="34" charset="0"/>
              <a:cs typeface="Arial" pitchFamily="34" charset="0"/>
            </a:endParaRPr>
          </a:p>
        </p:txBody>
      </p:sp>
      <p:sp>
        <p:nvSpPr>
          <p:cNvPr id="13" name="Rectangle 2"/>
          <p:cNvSpPr txBox="1">
            <a:spLocks noChangeArrowheads="1"/>
          </p:cNvSpPr>
          <p:nvPr/>
        </p:nvSpPr>
        <p:spPr>
          <a:xfrm>
            <a:off x="762000" y="76200"/>
            <a:ext cx="7772400" cy="812800"/>
          </a:xfrm>
          <a:prstGeom prst="rect">
            <a:avLst/>
          </a:prstGeom>
        </p:spPr>
        <p:txBody>
          <a:bodyPr/>
          <a:lstStyle>
            <a:lvl1pPr algn="ctr" rtl="0" eaLnBrk="0" fontAlgn="base" hangingPunct="0">
              <a:spcBef>
                <a:spcPct val="0"/>
              </a:spcBef>
              <a:spcAft>
                <a:spcPct val="0"/>
              </a:spcAft>
              <a:defRPr sz="4400" b="1">
                <a:solidFill>
                  <a:schemeClr val="tx2"/>
                </a:solidFill>
                <a:effectLst/>
                <a:latin typeface="+mj-lt"/>
                <a:ea typeface="MS PGothic" pitchFamily="34" charset="-128"/>
                <a:cs typeface="MS PGothic"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MS PGothic"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MS PGothic"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MS PGothic"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MS PGothic"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defRPr>
            </a:lvl9pPr>
          </a:lstStyle>
          <a:p>
            <a:r>
              <a:rPr lang="en-US" altLang="en-US" kern="0" dirty="0" smtClean="0"/>
              <a:t>Guideline Development</a:t>
            </a:r>
          </a:p>
        </p:txBody>
      </p:sp>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Other">
  <a:themeElements>
    <a:clrScheme name="">
      <a:dk1>
        <a:srgbClr val="919191"/>
      </a:dk1>
      <a:lt1>
        <a:srgbClr val="FFFFFF"/>
      </a:lt1>
      <a:dk2>
        <a:srgbClr val="063DE8"/>
      </a:dk2>
      <a:lt2>
        <a:srgbClr val="FAFD00"/>
      </a:lt2>
      <a:accent1>
        <a:srgbClr val="618FFD"/>
      </a:accent1>
      <a:accent2>
        <a:srgbClr val="00AE00"/>
      </a:accent2>
      <a:accent3>
        <a:srgbClr val="AAAFF2"/>
      </a:accent3>
      <a:accent4>
        <a:srgbClr val="DADADA"/>
      </a:accent4>
      <a:accent5>
        <a:srgbClr val="B7C6FE"/>
      </a:accent5>
      <a:accent6>
        <a:srgbClr val="009D00"/>
      </a:accent6>
      <a:hlink>
        <a:srgbClr val="FC0128"/>
      </a:hlink>
      <a:folHlink>
        <a:srgbClr val="CECECE"/>
      </a:folHlink>
    </a:clrScheme>
    <a:fontScheme name="Oth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Oth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th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th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th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th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th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th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34334</TotalTime>
  <Words>2514</Words>
  <Application>Microsoft Office PowerPoint</Application>
  <PresentationFormat>On-screen Show (4:3)</PresentationFormat>
  <Paragraphs>459</Paragraphs>
  <Slides>55</Slides>
  <Notes>20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55</vt:i4>
      </vt:variant>
    </vt:vector>
  </HeadingPairs>
  <TitlesOfParts>
    <vt:vector size="59" baseType="lpstr">
      <vt:lpstr>Other</vt:lpstr>
      <vt:lpstr>Custom Design</vt:lpstr>
      <vt:lpstr>Chart</vt:lpstr>
      <vt:lpstr>Clip</vt:lpstr>
      <vt:lpstr>Feeding A Heterogeneous ICU Population: What is the Evidence?</vt:lpstr>
      <vt:lpstr>PowerPoint Presentation</vt:lpstr>
      <vt:lpstr>The First Controlled Clinical Trial</vt:lpstr>
      <vt:lpstr>Objectives</vt:lpstr>
      <vt:lpstr>Making Inferences from Scientific Research</vt:lpstr>
      <vt:lpstr>Levels of Evidence</vt:lpstr>
      <vt:lpstr>Making Inferences from RCT’s</vt:lpstr>
      <vt:lpstr>PowerPoint Presentation</vt:lpstr>
      <vt:lpstr>PowerPoint Presentation</vt:lpstr>
      <vt:lpstr>RCTs of Early vs. Delayed EN</vt:lpstr>
      <vt:lpstr>PowerPoint Presentation</vt:lpstr>
      <vt:lpstr>What About Feeding the Hypotensive Patient?</vt:lpstr>
      <vt:lpstr>Feeding the Hypotensive Patient?</vt:lpstr>
      <vt:lpstr>PowerPoint Presentation</vt:lpstr>
      <vt:lpstr>PowerPoint Presentation</vt:lpstr>
      <vt:lpstr>CALORIES Trial Results of Subgroup Analysis on 30 Mortality</vt:lpstr>
      <vt:lpstr>Optimal Amount of Protein and Calories for Critically Ill Patients?</vt:lpstr>
      <vt:lpstr>Increasing Calorie Debt Associated  with Worse Outcomes</vt:lpstr>
      <vt:lpstr>PowerPoint Presentation</vt:lpstr>
      <vt:lpstr>Optimal Amount of Calories for Critically ill Patients:   Depends on How You Slice the Cake!</vt:lpstr>
      <vt:lpstr>PowerPoint Presentation</vt:lpstr>
      <vt:lpstr>Association Between 12-day Nutritional Adequacy  and 60-Day Hospital Mortality </vt:lpstr>
      <vt:lpstr>Impact of Protein Intake on 60-Day Mortality</vt:lpstr>
      <vt:lpstr>PowerPoint Presentation</vt:lpstr>
      <vt:lpstr>Effect of Increasing Amounts of Protein from EN on Infectious Complications</vt:lpstr>
      <vt:lpstr>Nutritional Adequacy and Long-term Outcomes in Critically ill Patients Requiring Prolonged Mechanical Ventilation </vt:lpstr>
      <vt:lpstr>Estimates of Association Between Nutritional Adequacy and SF-36 Scores</vt:lpstr>
      <vt:lpstr>Trophic vs. Full Enteral Feeding in Critically ill Patients With Acute Respiratory Failure</vt:lpstr>
      <vt:lpstr>RCT Level of Evidence that More EN = Improved Outcomes</vt:lpstr>
      <vt:lpstr>Optimal Nutrition (&gt;80%)  Is Better!</vt:lpstr>
      <vt:lpstr>Initial Tropic vs. Full EN  in Patients with Acute Lung Injury </vt:lpstr>
      <vt:lpstr>Initial Tropic vs. Full EN  in Patients with Acute Lung Injury </vt:lpstr>
      <vt:lpstr>PowerPoint Presentation</vt:lpstr>
      <vt:lpstr>Initial Tropic vs. Full EN  in Patients with Acute Lung Injury </vt:lpstr>
      <vt:lpstr>Trophic vs. Full EN in Critically ill Patients with Acute Respiratory Failure</vt:lpstr>
      <vt:lpstr>ICU Patients Are Not All Created Equal…Should We Expect the Impact of Nutrition Therapy to be the Same Across All Patients?</vt:lpstr>
      <vt:lpstr>Not All ICU Patients Are the Same!</vt:lpstr>
      <vt:lpstr>How Do We Figure Out Who Will Benefit the Most from Nutrition Therapy? </vt:lpstr>
      <vt:lpstr>A Conceptual Model for Nutrition Risk Assessment in the Critically ill</vt:lpstr>
      <vt:lpstr>The Development of the NUTrition Risk in the Critically ill Score (NUTRIC Score).  </vt:lpstr>
      <vt:lpstr>The Validation of the NUTrition Risk in the Critically ill Score (NUTRIC Score).  </vt:lpstr>
      <vt:lpstr>Further Validation of the “Modified NUTRIC” Nutritional Risk Assessment Tool</vt:lpstr>
      <vt:lpstr>Further Validation of the “Modified NUTRIC”  Nutritional Risk Assessment Tool </vt:lpstr>
      <vt:lpstr>Who Might Benefit the Most From Nutrition Therapy?</vt:lpstr>
      <vt:lpstr>Optimal Nutrition (&gt;80%)  is Better!</vt:lpstr>
      <vt:lpstr>Health Care Associated Malnutrition</vt:lpstr>
      <vt:lpstr>Early vs. Late Parenteral Nutrition in Critically ill Adults</vt:lpstr>
      <vt:lpstr>Early Nutrition in the ICU: Less is More! Post-hoc analysis of EPANIC</vt:lpstr>
      <vt:lpstr>Early Nutrition in the ICU: Less is More! Post-hoc Analysis of EPANIC</vt:lpstr>
      <vt:lpstr>Early vs. Late Parenteral Nutrition in Critically ill Adults</vt:lpstr>
      <vt:lpstr>Early vs. Late Parenteral Nutrition in Critically ill Adults</vt:lpstr>
      <vt:lpstr>PowerPoint Presentation</vt:lpstr>
      <vt:lpstr>PowerPoint Presentation</vt:lpstr>
      <vt:lpstr>PowerPoint Presentation</vt:lpstr>
      <vt:lpstr>In Conclusion</vt:lpstr>
    </vt:vector>
  </TitlesOfParts>
  <Company>Kingston General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Randomized Trial of  Empiric Antibiotics and  Invasive Diagnostic Techniques  in the setting of  Ventilator-Associated Pneumonia</dc:title>
  <dc:creator>Dr. D.K. Heyland</dc:creator>
  <cp:lastModifiedBy>Lemieux, Margot</cp:lastModifiedBy>
  <cp:revision>1003</cp:revision>
  <cp:lastPrinted>2015-02-09T22:43:43Z</cp:lastPrinted>
  <dcterms:created xsi:type="dcterms:W3CDTF">1999-05-13T14:04:42Z</dcterms:created>
  <dcterms:modified xsi:type="dcterms:W3CDTF">2015-02-23T21:50:04Z</dcterms:modified>
</cp:coreProperties>
</file>